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5" r:id="rId2"/>
    <p:sldMasterId id="2147483704" r:id="rId3"/>
  </p:sldMasterIdLst>
  <p:notesMasterIdLst>
    <p:notesMasterId r:id="rId50"/>
  </p:notesMasterIdLst>
  <p:sldIdLst>
    <p:sldId id="256" r:id="rId4"/>
    <p:sldId id="258" r:id="rId5"/>
    <p:sldId id="257" r:id="rId6"/>
    <p:sldId id="259" r:id="rId7"/>
    <p:sldId id="260" r:id="rId8"/>
    <p:sldId id="261" r:id="rId9"/>
    <p:sldId id="262" r:id="rId10"/>
    <p:sldId id="4547" r:id="rId11"/>
    <p:sldId id="263" r:id="rId12"/>
    <p:sldId id="264" r:id="rId13"/>
    <p:sldId id="4548" r:id="rId14"/>
    <p:sldId id="268" r:id="rId15"/>
    <p:sldId id="269" r:id="rId16"/>
    <p:sldId id="272" r:id="rId17"/>
    <p:sldId id="266" r:id="rId18"/>
    <p:sldId id="265" r:id="rId19"/>
    <p:sldId id="270" r:id="rId20"/>
    <p:sldId id="267" r:id="rId21"/>
    <p:sldId id="273" r:id="rId22"/>
    <p:sldId id="279" r:id="rId23"/>
    <p:sldId id="274" r:id="rId24"/>
    <p:sldId id="280" r:id="rId25"/>
    <p:sldId id="281" r:id="rId26"/>
    <p:sldId id="285" r:id="rId27"/>
    <p:sldId id="282" r:id="rId28"/>
    <p:sldId id="293" r:id="rId29"/>
    <p:sldId id="2076137476" r:id="rId30"/>
    <p:sldId id="294" r:id="rId31"/>
    <p:sldId id="283" r:id="rId32"/>
    <p:sldId id="286" r:id="rId33"/>
    <p:sldId id="288" r:id="rId34"/>
    <p:sldId id="284" r:id="rId35"/>
    <p:sldId id="290" r:id="rId36"/>
    <p:sldId id="291" r:id="rId37"/>
    <p:sldId id="289" r:id="rId38"/>
    <p:sldId id="275" r:id="rId39"/>
    <p:sldId id="4549" r:id="rId40"/>
    <p:sldId id="276" r:id="rId41"/>
    <p:sldId id="2076137477" r:id="rId42"/>
    <p:sldId id="4546" r:id="rId43"/>
    <p:sldId id="4224" r:id="rId44"/>
    <p:sldId id="4236" r:id="rId45"/>
    <p:sldId id="434" r:id="rId46"/>
    <p:sldId id="271" r:id="rId47"/>
    <p:sldId id="277" r:id="rId48"/>
    <p:sldId id="292"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521415D9-36F7-43E2-AB2F-B90AF26B5E84}">
      <p14:sectionLst xmlns:p14="http://schemas.microsoft.com/office/powerpoint/2010/main">
        <p14:section name="Default Section" id="{B451C337-EA94-0545-B8EB-FCF0B382ACDB}">
          <p14:sldIdLst>
            <p14:sldId id="256"/>
          </p14:sldIdLst>
        </p14:section>
        <p14:section name="Intro" id="{72A5ED08-19DF-8142-91C4-513C25278A22}">
          <p14:sldIdLst>
            <p14:sldId id="258"/>
            <p14:sldId id="257"/>
            <p14:sldId id="259"/>
            <p14:sldId id="260"/>
            <p14:sldId id="261"/>
            <p14:sldId id="262"/>
            <p14:sldId id="4547"/>
            <p14:sldId id="263"/>
            <p14:sldId id="264"/>
            <p14:sldId id="4548"/>
          </p14:sldIdLst>
        </p14:section>
        <p14:section name="Prompts are Bad" id="{5946E927-E54F-724E-BFDB-AD6A68EFF9CA}">
          <p14:sldIdLst>
            <p14:sldId id="268"/>
            <p14:sldId id="269"/>
            <p14:sldId id="272"/>
            <p14:sldId id="266"/>
            <p14:sldId id="265"/>
          </p14:sldIdLst>
        </p14:section>
        <p14:section name="Top 5 Recommendations" id="{999249B2-5A9F-EF42-8121-D0C89DCA2BCC}">
          <p14:sldIdLst>
            <p14:sldId id="270"/>
            <p14:sldId id="267"/>
            <p14:sldId id="273"/>
            <p14:sldId id="279"/>
            <p14:sldId id="274"/>
            <p14:sldId id="280"/>
            <p14:sldId id="281"/>
            <p14:sldId id="285"/>
            <p14:sldId id="282"/>
            <p14:sldId id="293"/>
            <p14:sldId id="2076137476"/>
            <p14:sldId id="294"/>
            <p14:sldId id="283"/>
            <p14:sldId id="286"/>
            <p14:sldId id="288"/>
            <p14:sldId id="284"/>
            <p14:sldId id="290"/>
            <p14:sldId id="291"/>
            <p14:sldId id="289"/>
            <p14:sldId id="275"/>
            <p14:sldId id="4549"/>
            <p14:sldId id="276"/>
            <p14:sldId id="2076137477"/>
            <p14:sldId id="4546"/>
            <p14:sldId id="4224"/>
            <p14:sldId id="4236"/>
            <p14:sldId id="434"/>
          </p14:sldIdLst>
        </p14:section>
        <p14:section name="Go-Dos and Conclusion" id="{232F8FFF-3E89-AB45-9595-DA1C2620B03B}">
          <p14:sldIdLst>
            <p14:sldId id="271"/>
            <p14:sldId id="277"/>
            <p14:sldId id="292"/>
          </p14:sldIdLst>
        </p14:section>
        <p14:section name="Appendix" id="{260CFEB6-B5B3-9E42-95FB-8DF7A3B199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070C0"/>
    <a:srgbClr val="45536A"/>
    <a:srgbClr val="F4E9D6"/>
    <a:srgbClr val="F2F2F2"/>
    <a:srgbClr val="0379D6"/>
    <a:srgbClr val="F1F1F1"/>
    <a:srgbClr val="B5D234"/>
    <a:srgbClr val="F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5915D-4CD0-9041-AEFD-16E0ED750D2B}" v="251" dt="2022-07-11T17:30:33.058"/>
    <p1510:client id="{D7306053-D269-EF42-9262-9A70F88BBF27}" v="2627" vWet="2629" dt="2022-07-10T21:32:45.86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94694"/>
  </p:normalViewPr>
  <p:slideViewPr>
    <p:cSldViewPr snapToGrid="0">
      <p:cViewPr varScale="1">
        <p:scale>
          <a:sx n="58" d="100"/>
          <a:sy n="58" d="100"/>
        </p:scale>
        <p:origin x="93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8/10/relationships/authors" Targe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09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71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69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210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05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A1B8D-AB37-4BFE-98FC-AB67DB2777FC}" type="slidenum">
              <a:rPr lang="en-US" smtClean="0"/>
              <a:t>40</a:t>
            </a:fld>
            <a:endParaRPr lang="en-US"/>
          </a:p>
        </p:txBody>
      </p:sp>
    </p:spTree>
    <p:extLst>
      <p:ext uri="{BB962C8B-B14F-4D97-AF65-F5344CB8AC3E}">
        <p14:creationId xmlns:p14="http://schemas.microsoft.com/office/powerpoint/2010/main" val="337561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7/11/22 10:44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97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7/11/22 10:44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2367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32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259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427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41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651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3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36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Colorful clouds against a starry night sky"/>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4616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16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5027017"/>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22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5865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02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2160"/>
            <a:ext cx="2732880" cy="58521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586088" y="2340863"/>
            <a:ext cx="23209248" cy="1078776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17421625" y="3543301"/>
            <a:ext cx="6962378" cy="8392162"/>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4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4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11582958" y="6149832"/>
            <a:ext cx="4642972" cy="2811026"/>
          </a:xfrm>
          <a:prstGeom prst="rect">
            <a:avLst/>
          </a:prstGeom>
        </p:spPr>
        <p:txBody>
          <a:bodyPr wrap="square" lIns="0" tIns="0" rIns="0" bIns="0">
            <a:spAutoFit/>
          </a:bodyPr>
          <a:lstStyle/>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2348385" y="6367505"/>
            <a:ext cx="5424614" cy="2734482"/>
          </a:xfrm>
          <a:prstGeom prst="rect">
            <a:avLst/>
          </a:prstGeom>
          <a:effectLst/>
        </p:spPr>
      </p:pic>
    </p:spTree>
    <p:extLst>
      <p:ext uri="{BB962C8B-B14F-4D97-AF65-F5344CB8AC3E}">
        <p14:creationId xmlns:p14="http://schemas.microsoft.com/office/powerpoint/2010/main" val="277340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4" y="5959078"/>
            <a:ext cx="11887200" cy="1107996"/>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1164082" y="7924801"/>
            <a:ext cx="118872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17835515" y="1171577"/>
            <a:ext cx="5383262" cy="553998"/>
          </a:xfrm>
          <a:solidFill>
            <a:srgbClr val="E6E6E6">
              <a:alpha val="75000"/>
            </a:srgbClr>
          </a:solidFill>
        </p:spPr>
        <p:txBody>
          <a:bodyPr/>
          <a:lstStyle>
            <a:lvl1pPr marL="0" marR="0" indent="0" algn="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6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12512234" y="-43677"/>
            <a:ext cx="11864172" cy="13780094"/>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593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187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908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50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28"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377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322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73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1811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12512234" y="-43677"/>
            <a:ext cx="11864172" cy="13780094"/>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1168402" y="5159296"/>
            <a:ext cx="7537796" cy="1107996"/>
          </a:xfrm>
        </p:spPr>
        <p:txBody>
          <a:bodyPr wrap="square" rIns="0" anchor="b">
            <a:spAutoFit/>
          </a:bodyPr>
          <a:lstStyle>
            <a:lvl1pPr>
              <a:lnSpc>
                <a:spcPct val="100000"/>
              </a:lnSpc>
              <a:defRPr sz="7200" b="1" spc="-98"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2" y="7071083"/>
            <a:ext cx="7538600" cy="615554"/>
          </a:xfrm>
        </p:spPr>
        <p:txBody>
          <a:bodyPr/>
          <a:lstStyle>
            <a:lvl1pPr marL="0" indent="0">
              <a:buNone/>
              <a:defRPr sz="40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Edit Master text styles</a:t>
            </a:r>
          </a:p>
        </p:txBody>
      </p:sp>
    </p:spTree>
    <p:extLst>
      <p:ext uri="{BB962C8B-B14F-4D97-AF65-F5344CB8AC3E}">
        <p14:creationId xmlns:p14="http://schemas.microsoft.com/office/powerpoint/2010/main" val="40760888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rful clouds against a starry night sky"/>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12512234" y="-43677"/>
            <a:ext cx="11864172" cy="13780094"/>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2" name="Title 1"/>
          <p:cNvSpPr>
            <a:spLocks noGrp="1"/>
          </p:cNvSpPr>
          <p:nvPr>
            <p:ph type="title" hasCustomPrompt="1"/>
          </p:nvPr>
        </p:nvSpPr>
        <p:spPr>
          <a:xfrm>
            <a:off x="1168401" y="5963274"/>
            <a:ext cx="7538950" cy="1723548"/>
          </a:xfrm>
        </p:spPr>
        <p:txBody>
          <a:bodyPr wrap="square" anchor="t">
            <a:spAutoFit/>
          </a:bodyPr>
          <a:lstStyle>
            <a:lvl1pPr>
              <a:lnSpc>
                <a:spcPct val="100000"/>
              </a:lnSpc>
              <a:defRPr sz="56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383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2801600"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9"/>
            <a:ext cx="12801600" cy="615554"/>
          </a:xfrm>
          <a:noFill/>
        </p:spPr>
        <p:txBody>
          <a:bodyPr wrap="square"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12512234" y="-43677"/>
            <a:ext cx="11864172" cy="13780094"/>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109916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42766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461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37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7"/>
            <a:ext cx="22037040" cy="3816430"/>
          </a:xfrm>
        </p:spPr>
        <p:txBody>
          <a:bodyPr/>
          <a:lstStyle>
            <a:lvl1pPr marL="0" indent="0">
              <a:buNone/>
              <a:defRPr sz="5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106"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21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126"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9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5824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684580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82477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10258537" y="582136"/>
            <a:ext cx="13538090" cy="1107996"/>
          </a:xfrm>
        </p:spPr>
        <p:txBody>
          <a:bodyPr/>
          <a:lstStyle>
            <a:lvl1pPr>
              <a:defRPr sz="7200"/>
            </a:lvl1pPr>
          </a:lstStyle>
          <a:p>
            <a:r>
              <a:rPr lang="en-US"/>
              <a:t>Click to edit Master title style</a:t>
            </a:r>
          </a:p>
        </p:txBody>
      </p:sp>
      <p:sp>
        <p:nvSpPr>
          <p:cNvPr id="4" name="Text Placeholder 3"/>
          <p:cNvSpPr>
            <a:spLocks noGrp="1"/>
          </p:cNvSpPr>
          <p:nvPr>
            <p:ph type="body" sz="quarter" idx="10"/>
          </p:nvPr>
        </p:nvSpPr>
        <p:spPr>
          <a:xfrm>
            <a:off x="10258535" y="9547656"/>
            <a:ext cx="13538090" cy="3586208"/>
          </a:xfrm>
        </p:spPr>
        <p:txBody>
          <a:bodyPr wrap="square">
            <a:noAutofit/>
          </a:bodyPr>
          <a:lstStyle>
            <a:lvl1pPr marL="0" indent="0">
              <a:spcBef>
                <a:spcPts val="3530"/>
              </a:spcBef>
              <a:buNone/>
              <a:defRPr sz="4000">
                <a:latin typeface="+mn-lt"/>
              </a:defRPr>
            </a:lvl1pPr>
            <a:lvl2pPr marL="448194" indent="0">
              <a:buNone/>
              <a:defRPr/>
            </a:lvl2pPr>
            <a:lvl3pPr marL="896386" indent="0">
              <a:buNone/>
              <a:defRPr/>
            </a:lvl3pPr>
            <a:lvl4pPr marL="1344580" indent="0">
              <a:buNone/>
              <a:defRPr/>
            </a:lvl4pPr>
            <a:lvl5pPr marL="1792772"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657734" cy="13717246"/>
          </a:xfrm>
          <a:prstGeom prst="rect">
            <a:avLst/>
          </a:prstGeom>
        </p:spPr>
      </p:pic>
    </p:spTree>
    <p:extLst>
      <p:ext uri="{BB962C8B-B14F-4D97-AF65-F5344CB8AC3E}">
        <p14:creationId xmlns:p14="http://schemas.microsoft.com/office/powerpoint/2010/main" val="136193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1676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12344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7/11/22</a:t>
            </a:fld>
            <a:endParaRPr lang="en-US"/>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a:p>
        </p:txBody>
      </p:sp>
    </p:spTree>
    <p:extLst>
      <p:ext uri="{BB962C8B-B14F-4D97-AF65-F5344CB8AC3E}">
        <p14:creationId xmlns:p14="http://schemas.microsoft.com/office/powerpoint/2010/main" val="811489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852849" y="880990"/>
            <a:ext cx="22672078" cy="1516044"/>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373646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838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486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10668000" y="0"/>
            <a:ext cx="13716000" cy="13716000"/>
          </a:xfrm>
          <a:prstGeom prst="rect">
            <a:avLst/>
          </a:prstGeom>
        </p:spPr>
      </p:pic>
    </p:spTree>
    <p:extLst>
      <p:ext uri="{BB962C8B-B14F-4D97-AF65-F5344CB8AC3E}">
        <p14:creationId xmlns:p14="http://schemas.microsoft.com/office/powerpoint/2010/main" val="71067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637501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4820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70343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24384000" cy="13716000"/>
          </a:xfrm>
          <a:prstGeom prst="rect">
            <a:avLst/>
          </a:prstGeom>
        </p:spPr>
      </p:pic>
      <p:sp>
        <p:nvSpPr>
          <p:cNvPr id="9" name="Title 1"/>
          <p:cNvSpPr>
            <a:spLocks noGrp="1"/>
          </p:cNvSpPr>
          <p:nvPr>
            <p:ph type="title" hasCustomPrompt="1"/>
          </p:nvPr>
        </p:nvSpPr>
        <p:spPr>
          <a:xfrm>
            <a:off x="1168401" y="4851562"/>
            <a:ext cx="10167258" cy="2215992"/>
          </a:xfrm>
          <a:noFill/>
        </p:spPr>
        <p:txBody>
          <a:bodyPr wrap="square" lIns="0" tIns="0" rIns="0" bIns="0" anchor="b" anchorCtr="0">
            <a:spAutoFit/>
          </a:bodyPr>
          <a:lstStyle>
            <a:lvl1pPr>
              <a:defRPr sz="7200" spc="-102"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0168128" cy="615554"/>
          </a:xfrm>
          <a:noFill/>
        </p:spPr>
        <p:txBody>
          <a:bodyPr wrap="square" lIns="0" tIns="0" rIns="0" bIns="0">
            <a:spAutoFit/>
          </a:bodyPr>
          <a:lstStyle>
            <a:lvl1pPr marL="0" indent="0">
              <a:spcBef>
                <a:spcPts val="0"/>
              </a:spcBef>
              <a:buNone/>
              <a:defRPr sz="4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715453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24384000" cy="13716000"/>
          </a:xfrm>
          <a:prstGeom prst="rect">
            <a:avLst/>
          </a:prstGeom>
        </p:spPr>
      </p:pic>
      <p:sp>
        <p:nvSpPr>
          <p:cNvPr id="9" name="Title 1"/>
          <p:cNvSpPr>
            <a:spLocks noGrp="1"/>
          </p:cNvSpPr>
          <p:nvPr>
            <p:ph type="title" hasCustomPrompt="1"/>
          </p:nvPr>
        </p:nvSpPr>
        <p:spPr bwMode="white">
          <a:xfrm>
            <a:off x="1169273" y="4851562"/>
            <a:ext cx="10167258" cy="2215992"/>
          </a:xfrm>
          <a:noFill/>
        </p:spPr>
        <p:txBody>
          <a:bodyPr wrap="square" lIns="0" tIns="0" rIns="0" bIns="0" anchor="b" anchorCtr="0">
            <a:spAutoFit/>
          </a:bodyPr>
          <a:lstStyle>
            <a:lvl1pPr>
              <a:defRPr sz="7200" spc="-102"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1168400" y="7924803"/>
            <a:ext cx="10168128" cy="615554"/>
          </a:xfrm>
          <a:noFill/>
        </p:spPr>
        <p:txBody>
          <a:bodyPr wrap="square" lIns="0" tIns="0" rIns="0" bIns="0">
            <a:spAutoFit/>
          </a:bodyPr>
          <a:lstStyle>
            <a:lvl1pPr marL="0" indent="0">
              <a:spcBef>
                <a:spcPts val="0"/>
              </a:spcBef>
              <a:buNone/>
              <a:defRPr sz="4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17040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1168403" y="2926083"/>
            <a:ext cx="20877214" cy="9611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2340864" y="6878643"/>
            <a:ext cx="9851136" cy="615554"/>
          </a:xfrm>
          <a:noFill/>
        </p:spPr>
        <p:txBody>
          <a:bodyPr wrap="square" lIns="0" tIns="0" rIns="0" bIns="0">
            <a:spAutoFit/>
          </a:bodyPr>
          <a:lstStyle>
            <a:lvl1pPr marL="0" indent="0">
              <a:spcBef>
                <a:spcPts val="0"/>
              </a:spcBef>
              <a:buNone/>
              <a:defRPr sz="4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1405" y="775704"/>
            <a:ext cx="8814846" cy="1293932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2342198" y="3855252"/>
            <a:ext cx="9845040" cy="2215992"/>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929807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2782" y="2528503"/>
            <a:ext cx="22037040" cy="3225498"/>
          </a:xfrm>
        </p:spPr>
        <p:txBody>
          <a:bodyPr wrap="square">
            <a:spAutoFit/>
          </a:bodyPr>
          <a:lstStyle>
            <a:lvl1pPr marL="0" indent="0">
              <a:buNone/>
              <a:defRPr/>
            </a:lvl1pPr>
            <a:lvl2pPr marL="457188" indent="0">
              <a:buNone/>
              <a:defRPr/>
            </a:lvl2pPr>
            <a:lvl3pPr marL="914378" indent="0">
              <a:buNone/>
              <a:defRPr/>
            </a:lvl3pPr>
            <a:lvl4pPr marL="1371566" indent="0">
              <a:buNone/>
              <a:defRPr/>
            </a:lvl4pPr>
            <a:lvl5pPr marL="18287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78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68400" y="2870997"/>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4834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242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3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740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61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916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3"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89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7"/>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43"/>
            <a:ext cx="18288000" cy="615554"/>
          </a:xfrm>
          <a:noFill/>
        </p:spPr>
        <p:txBody>
          <a:bodyPr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87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12375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68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973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17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949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9"/>
            <a:ext cx="22037040" cy="3939542"/>
          </a:xfrm>
        </p:spPr>
        <p:txBody>
          <a:bodyPr/>
          <a:lstStyle>
            <a:lvl1pPr marL="0" indent="0">
              <a:buNone/>
              <a:defRPr sz="6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090"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18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08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42"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596439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2" y="11460861"/>
            <a:ext cx="18970700" cy="107721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34" eaLnBrk="0" hangingPunct="0"/>
            <a:r>
              <a:rPr lang="en-US" sz="1400">
                <a:gradFill>
                  <a:gsLst>
                    <a:gs pos="0">
                      <a:schemeClr val="tx1"/>
                    </a:gs>
                    <a:gs pos="100000">
                      <a:schemeClr val="tx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1168400" y="1171576"/>
            <a:ext cx="2733676" cy="5842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Tree>
    <p:extLst>
      <p:ext uri="{BB962C8B-B14F-4D97-AF65-F5344CB8AC3E}">
        <p14:creationId xmlns:p14="http://schemas.microsoft.com/office/powerpoint/2010/main" val="422873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12538079"/>
            <a:ext cx="24384002" cy="11779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3" y="2873379"/>
            <a:ext cx="22037678"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4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8.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701" r:id="rId17"/>
    <p:sldLayoutId id="2147483702" r:id="rId18"/>
    <p:sldLayoutId id="2147483703" r:id="rId19"/>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rot="5400000">
            <a:off x="18577976" y="5885288"/>
            <a:ext cx="13716000" cy="194542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21610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700" r:id="rId23"/>
  </p:sldLayoutIdLst>
  <p:transition>
    <p:fade/>
  </p:transition>
  <p:hf sldNum="0" hdr="0" ftr="0" dt="0"/>
  <p:txStyles>
    <p:titleStyle>
      <a:lvl1pPr algn="l" defTabSz="1865484" rtl="0" eaLnBrk="1" latinLnBrk="0" hangingPunct="1">
        <a:lnSpc>
          <a:spcPct val="100000"/>
        </a:lnSpc>
        <a:spcBef>
          <a:spcPct val="0"/>
        </a:spcBef>
        <a:buNone/>
        <a:defRPr lang="en-US" sz="7200" b="1"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1176526" y="914403"/>
            <a:ext cx="22037040" cy="1107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9"/>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BFA93E6B-8AE1-4DBC-835C-8C3C1C9C3BA3}"/>
              </a:ext>
            </a:extLst>
          </p:cNvPr>
          <p:cNvPicPr>
            <a:picLocks noChangeAspect="1"/>
          </p:cNvPicPr>
          <p:nvPr userDrawn="1"/>
        </p:nvPicPr>
        <p:blipFill rotWithShape="1">
          <a:blip r:embed="rId25"/>
          <a:srcRect t="1076" b="1846"/>
          <a:stretch/>
        </p:blipFill>
        <p:spPr>
          <a:xfrm rot="5400000">
            <a:off x="20386630" y="5298073"/>
            <a:ext cx="11290496" cy="2523154"/>
          </a:xfrm>
          <a:prstGeom prst="rect">
            <a:avLst/>
          </a:prstGeom>
        </p:spPr>
      </p:pic>
    </p:spTree>
    <p:extLst>
      <p:ext uri="{BB962C8B-B14F-4D97-AF65-F5344CB8AC3E}">
        <p14:creationId xmlns:p14="http://schemas.microsoft.com/office/powerpoint/2010/main" val="174373066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p:fade/>
  </p:transition>
  <p:hf sldNum="0" hdr="0" ftr="0" dt="0"/>
  <p:txStyles>
    <p:titleStyle>
      <a:lvl1pPr algn="l" defTabSz="1865438" rtl="0" eaLnBrk="1" latinLnBrk="0" hangingPunct="1">
        <a:lnSpc>
          <a:spcPct val="100000"/>
        </a:lnSpc>
        <a:spcBef>
          <a:spcPct val="0"/>
        </a:spcBef>
        <a:buNone/>
        <a:defRPr lang="en-US" sz="7200" b="1"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18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37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18" marR="0" indent="-4000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884" marR="0" indent="-3619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26" marR="0" indent="-3365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2995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67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390"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11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38" rtl="0" eaLnBrk="1" latinLnBrk="0" hangingPunct="1">
        <a:defRPr sz="3600" kern="1200">
          <a:solidFill>
            <a:schemeClr val="tx1"/>
          </a:solidFill>
          <a:latin typeface="+mn-lt"/>
          <a:ea typeface="+mn-ea"/>
          <a:cs typeface="+mn-cs"/>
        </a:defRPr>
      </a:lvl1pPr>
      <a:lvl2pPr marL="932718" algn="l" defTabSz="1865438" rtl="0" eaLnBrk="1" latinLnBrk="0" hangingPunct="1">
        <a:defRPr sz="3600" kern="1200">
          <a:solidFill>
            <a:schemeClr val="tx1"/>
          </a:solidFill>
          <a:latin typeface="+mn-lt"/>
          <a:ea typeface="+mn-ea"/>
          <a:cs typeface="+mn-cs"/>
        </a:defRPr>
      </a:lvl2pPr>
      <a:lvl3pPr marL="1865438" algn="l" defTabSz="1865438" rtl="0" eaLnBrk="1" latinLnBrk="0" hangingPunct="1">
        <a:defRPr sz="3600" kern="1200">
          <a:solidFill>
            <a:schemeClr val="tx1"/>
          </a:solidFill>
          <a:latin typeface="+mn-lt"/>
          <a:ea typeface="+mn-ea"/>
          <a:cs typeface="+mn-cs"/>
        </a:defRPr>
      </a:lvl3pPr>
      <a:lvl4pPr marL="2798156" algn="l" defTabSz="1865438" rtl="0" eaLnBrk="1" latinLnBrk="0" hangingPunct="1">
        <a:defRPr sz="3600" kern="1200">
          <a:solidFill>
            <a:schemeClr val="tx1"/>
          </a:solidFill>
          <a:latin typeface="+mn-lt"/>
          <a:ea typeface="+mn-ea"/>
          <a:cs typeface="+mn-cs"/>
        </a:defRPr>
      </a:lvl4pPr>
      <a:lvl5pPr marL="3730874" algn="l" defTabSz="1865438" rtl="0" eaLnBrk="1" latinLnBrk="0" hangingPunct="1">
        <a:defRPr sz="3600" kern="1200">
          <a:solidFill>
            <a:schemeClr val="tx1"/>
          </a:solidFill>
          <a:latin typeface="+mn-lt"/>
          <a:ea typeface="+mn-ea"/>
          <a:cs typeface="+mn-cs"/>
        </a:defRPr>
      </a:lvl5pPr>
      <a:lvl6pPr marL="4663596" algn="l" defTabSz="1865438" rtl="0" eaLnBrk="1" latinLnBrk="0" hangingPunct="1">
        <a:defRPr sz="3600" kern="1200">
          <a:solidFill>
            <a:schemeClr val="tx1"/>
          </a:solidFill>
          <a:latin typeface="+mn-lt"/>
          <a:ea typeface="+mn-ea"/>
          <a:cs typeface="+mn-cs"/>
        </a:defRPr>
      </a:lvl6pPr>
      <a:lvl7pPr marL="5596314" algn="l" defTabSz="1865438" rtl="0" eaLnBrk="1" latinLnBrk="0" hangingPunct="1">
        <a:defRPr sz="3600" kern="1200">
          <a:solidFill>
            <a:schemeClr val="tx1"/>
          </a:solidFill>
          <a:latin typeface="+mn-lt"/>
          <a:ea typeface="+mn-ea"/>
          <a:cs typeface="+mn-cs"/>
        </a:defRPr>
      </a:lvl7pPr>
      <a:lvl8pPr marL="6529032" algn="l" defTabSz="1865438" rtl="0" eaLnBrk="1" latinLnBrk="0" hangingPunct="1">
        <a:defRPr sz="3600" kern="1200">
          <a:solidFill>
            <a:schemeClr val="tx1"/>
          </a:solidFill>
          <a:latin typeface="+mn-lt"/>
          <a:ea typeface="+mn-ea"/>
          <a:cs typeface="+mn-cs"/>
        </a:defRPr>
      </a:lvl8pPr>
      <a:lvl9pPr marL="7461752" algn="l" defTabSz="186543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aka.ms/MFAPromptsWorkbook" TargetMode="Externa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michael.epping@microsoft.com" TargetMode="External"/><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42.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0.svg"/><Relationship Id="rId9" Type="http://schemas.openxmlformats.org/officeDocument/2006/relationships/image" Target="../media/image32.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53.png"/><Relationship Id="rId4" Type="http://schemas.openxmlformats.org/officeDocument/2006/relationships/image" Target="../media/image49.sv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32.svg"/><Relationship Id="rId10"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32.sv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ka.ms/nudge" TargetMode="Externa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jpeg"/><Relationship Id="rId39" Type="http://schemas.openxmlformats.org/officeDocument/2006/relationships/image" Target="../media/image105.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7" Type="http://schemas.openxmlformats.org/officeDocument/2006/relationships/image" Target="../media/image73.png"/><Relationship Id="rId2" Type="http://schemas.openxmlformats.org/officeDocument/2006/relationships/notesSlide" Target="../notesSlides/notesSlide14.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41"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jpe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8" Type="http://schemas.openxmlformats.org/officeDocument/2006/relationships/image" Target="../media/image74.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jpeg"/><Relationship Id="rId38"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image" Target="../media/image118.png"/><Relationship Id="rId3" Type="http://schemas.openxmlformats.org/officeDocument/2006/relationships/image" Target="../media/image66.emf"/><Relationship Id="rId7" Type="http://schemas.openxmlformats.org/officeDocument/2006/relationships/image" Target="../media/image112.svg"/><Relationship Id="rId12"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67.emf"/><Relationship Id="rId9"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17.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9.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hyperlink" Target="http://aka.ms/MFAPromptsWorkbook"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echcommunity.microsoft.com/t5/azure-active-directory-identity/expansion-of-fido-standard-and-new-updates-for-microsoft/ba-p/3290633"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op 5 Ways to Improve your Apple End User Experience in AAD/M365"/>
          <p:cNvSpPr txBox="1">
            <a:spLocks noGrp="1"/>
          </p:cNvSpPr>
          <p:nvPr>
            <p:ph type="ctrTitle"/>
          </p:nvPr>
        </p:nvSpPr>
        <p:spPr>
          <a:prstGeom prst="rect">
            <a:avLst/>
          </a:prstGeom>
        </p:spPr>
        <p:txBody>
          <a:bodyPr/>
          <a:lstStyle>
            <a:lvl1pPr defTabSz="2267655">
              <a:defRPr sz="10788" spc="-323"/>
            </a:lvl1pPr>
          </a:lstStyle>
          <a:p>
            <a:r>
              <a:t>Top 5 Ways to Improve your Apple End User Experience in AAD/M365</a:t>
            </a:r>
          </a:p>
        </p:txBody>
      </p:sp>
      <p:sp>
        <p:nvSpPr>
          <p:cNvPr id="152" name="Presentation Subtitle"/>
          <p:cNvSpPr txBox="1">
            <a:spLocks noGrp="1"/>
          </p:cNvSpPr>
          <p:nvPr>
            <p:ph type="subTitle" sz="quarter" idx="1"/>
          </p:nvPr>
        </p:nvSpPr>
        <p:spPr>
          <a:prstGeom prst="rect">
            <a:avLst/>
          </a:prstGeom>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sp>
        <p:nvSpPr>
          <p:cNvPr id="188" name="Policy applies to the user and the app…"/>
          <p:cNvSpPr txBox="1">
            <a:spLocks noGrp="1"/>
          </p:cNvSpPr>
          <p:nvPr>
            <p:ph type="body" sz="half" idx="1"/>
          </p:nvPr>
        </p:nvSpPr>
        <p:spPr>
          <a:xfrm>
            <a:off x="1270000" y="3026229"/>
            <a:ext cx="10922000" cy="9673771"/>
          </a:xfrm>
          <a:prstGeom prst="rect">
            <a:avLst/>
          </a:prstGeom>
        </p:spPr>
        <p:txBody>
          <a:bodyPr>
            <a:normAutofit fontScale="92500"/>
          </a:bodyPr>
          <a:lstStyle/>
          <a:p>
            <a:pPr defTabSz="2414016">
              <a:spcBef>
                <a:spcPts val="2300"/>
              </a:spcBef>
              <a:defRPr sz="4752"/>
            </a:pPr>
            <a:r>
              <a:rPr lang="en-US"/>
              <a:t>Talk to your IAM team to understand your Conditional Access policies</a:t>
            </a:r>
          </a:p>
          <a:p>
            <a:pPr defTabSz="2414016">
              <a:spcBef>
                <a:spcPts val="2300"/>
              </a:spcBef>
              <a:defRPr sz="4752"/>
            </a:pPr>
            <a:r>
              <a:rPr lang="en-US"/>
              <a:t>Requiring MFA for all users</a:t>
            </a:r>
          </a:p>
          <a:p>
            <a:pPr marL="553212" indent="-553212" defTabSz="2414016">
              <a:spcBef>
                <a:spcPts val="2300"/>
              </a:spcBef>
              <a:defRPr sz="4752"/>
            </a:pPr>
            <a:r>
              <a:rPr lang="en-US"/>
              <a:t>Blocking legacy auth </a:t>
            </a:r>
          </a:p>
          <a:p>
            <a:pPr marL="553212" indent="-553212" defTabSz="2414016">
              <a:spcBef>
                <a:spcPts val="2300"/>
              </a:spcBef>
              <a:defRPr sz="4752"/>
            </a:pPr>
            <a:r>
              <a:rPr lang="en-US"/>
              <a:t>Blocking access by country location </a:t>
            </a:r>
          </a:p>
          <a:p>
            <a:pPr marL="553212" indent="-553212" defTabSz="2414016">
              <a:spcBef>
                <a:spcPts val="2300"/>
              </a:spcBef>
              <a:defRPr sz="4752"/>
            </a:pPr>
            <a:r>
              <a:rPr lang="en-US"/>
              <a:t>Require compliant or hybrid join device</a:t>
            </a:r>
            <a:endParaRPr/>
          </a:p>
          <a:p>
            <a:pPr marL="553212" indent="-553212" defTabSz="2414016">
              <a:spcBef>
                <a:spcPts val="2300"/>
              </a:spcBef>
              <a:defRPr sz="4752"/>
            </a:pPr>
            <a:r>
              <a:rPr lang="en-US"/>
              <a:t>Stricter Controls for non-</a:t>
            </a:r>
            <a:r>
              <a:rPr lang="en-US" err="1"/>
              <a:t>corp</a:t>
            </a:r>
            <a:r>
              <a:rPr lang="en-US"/>
              <a:t> managed devices (is this macOS in your environment?)  </a:t>
            </a:r>
          </a:p>
          <a:p>
            <a:pPr marL="1112012" lvl="1" indent="-553212" defTabSz="2414016">
              <a:spcBef>
                <a:spcPts val="2300"/>
              </a:spcBef>
              <a:defRPr sz="4752"/>
            </a:pPr>
            <a:r>
              <a:t>Sign-In Frequency to 2 hours for everything not filtered out</a:t>
            </a:r>
          </a:p>
          <a:p>
            <a:pPr marL="1112012" lvl="1" indent="-553212" defTabSz="2414016">
              <a:spcBef>
                <a:spcPts val="2300"/>
              </a:spcBef>
              <a:defRPr sz="4752"/>
            </a:pPr>
            <a:r>
              <a:rPr lang="en-US"/>
              <a:t>"</a:t>
            </a:r>
            <a:r>
              <a:t>Good</a:t>
            </a:r>
            <a:r>
              <a:rPr lang="en-US"/>
              <a:t>"</a:t>
            </a:r>
            <a:r>
              <a:t> for security, but…</a:t>
            </a:r>
          </a:p>
        </p:txBody>
      </p:sp>
      <p:pic>
        <p:nvPicPr>
          <p:cNvPr id="190" name="Image" descr="Image"/>
          <p:cNvPicPr>
            <a:picLocks noChangeAspect="1"/>
          </p:cNvPicPr>
          <p:nvPr/>
        </p:nvPicPr>
        <p:blipFill>
          <a:blip r:embed="rId3"/>
          <a:stretch>
            <a:fillRect/>
          </a:stretch>
        </p:blipFill>
        <p:spPr>
          <a:xfrm>
            <a:off x="13766175" y="45803"/>
            <a:ext cx="10642601" cy="69088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15847517" y="7221587"/>
            <a:ext cx="3489571" cy="61520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2" end="2"/>
                                            </p:txEl>
                                          </p:spTgt>
                                        </p:tgtEl>
                                        <p:attrNameLst>
                                          <p:attrName>style.visibility</p:attrName>
                                        </p:attrNameLst>
                                      </p:cBhvr>
                                      <p:to>
                                        <p:strVal val="visible"/>
                                      </p:to>
                                    </p:set>
                                    <p:animEffect transition="in" filter="fade">
                                      <p:cBhvr>
                                        <p:cTn id="12" dur="500"/>
                                        <p:tgtEl>
                                          <p:spTgt spid="1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xEl>
                                              <p:pRg st="3" end="3"/>
                                            </p:txEl>
                                          </p:spTgt>
                                        </p:tgtEl>
                                        <p:attrNameLst>
                                          <p:attrName>style.visibility</p:attrName>
                                        </p:attrNameLst>
                                      </p:cBhvr>
                                      <p:to>
                                        <p:strVal val="visible"/>
                                      </p:to>
                                    </p:set>
                                    <p:animEffect transition="in" filter="fade">
                                      <p:cBhvr>
                                        <p:cTn id="17" dur="500"/>
                                        <p:tgtEl>
                                          <p:spTgt spid="18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xEl>
                                              <p:pRg st="4" end="4"/>
                                            </p:txEl>
                                          </p:spTgt>
                                        </p:tgtEl>
                                        <p:attrNameLst>
                                          <p:attrName>style.visibility</p:attrName>
                                        </p:attrNameLst>
                                      </p:cBhvr>
                                      <p:to>
                                        <p:strVal val="visible"/>
                                      </p:to>
                                    </p:set>
                                    <p:animEffect transition="in" filter="fade">
                                      <p:cBhvr>
                                        <p:cTn id="22" dur="500"/>
                                        <p:tgtEl>
                                          <p:spTgt spid="18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fade">
                                      <p:cBhvr>
                                        <p:cTn id="25" dur="500"/>
                                        <p:tgtEl>
                                          <p:spTgt spid="19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8">
                                            <p:txEl>
                                              <p:pRg st="5" end="5"/>
                                            </p:txEl>
                                          </p:spTgt>
                                        </p:tgtEl>
                                        <p:attrNameLst>
                                          <p:attrName>style.visibility</p:attrName>
                                        </p:attrNameLst>
                                      </p:cBhvr>
                                      <p:to>
                                        <p:strVal val="visible"/>
                                      </p:to>
                                    </p:set>
                                    <p:animEffect transition="in" filter="fade">
                                      <p:cBhvr>
                                        <p:cTn id="30" dur="500"/>
                                        <p:tgtEl>
                                          <p:spTgt spid="18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8">
                                            <p:txEl>
                                              <p:pRg st="6" end="6"/>
                                            </p:txEl>
                                          </p:spTgt>
                                        </p:tgtEl>
                                        <p:attrNameLst>
                                          <p:attrName>style.visibility</p:attrName>
                                        </p:attrNameLst>
                                      </p:cBhvr>
                                      <p:to>
                                        <p:strVal val="visible"/>
                                      </p:to>
                                    </p:set>
                                    <p:animEffect transition="in" filter="fade">
                                      <p:cBhvr>
                                        <p:cTn id="33" dur="500"/>
                                        <p:tgtEl>
                                          <p:spTgt spid="18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fade">
                                      <p:cBhvr>
                                        <p:cTn id="36" dur="500"/>
                                        <p:tgtEl>
                                          <p:spTgt spid="192"/>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xEl>
                                              <p:pRg st="7" end="7"/>
                                            </p:txEl>
                                          </p:spTgt>
                                        </p:tgtEl>
                                        <p:attrNameLst>
                                          <p:attrName>style.visibility</p:attrName>
                                        </p:attrNameLst>
                                      </p:cBhvr>
                                      <p:to>
                                        <p:strVal val="visible"/>
                                      </p:to>
                                    </p:set>
                                    <p:animEffect transition="in" filter="fade">
                                      <p:cBhvr>
                                        <p:cTn id="39" dur="500"/>
                                        <p:tgtEl>
                                          <p:spTgt spid="1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lstStyle/>
          <a:p>
            <a:r>
              <a:t>Sample Policy</a:t>
            </a:r>
          </a:p>
        </p:txBody>
      </p:sp>
      <p:sp>
        <p:nvSpPr>
          <p:cNvPr id="188" name="Policy applies to the user and the app…"/>
          <p:cNvSpPr txBox="1">
            <a:spLocks noGrp="1"/>
          </p:cNvSpPr>
          <p:nvPr>
            <p:ph type="body" sz="half" idx="1"/>
          </p:nvPr>
        </p:nvSpPr>
        <p:spPr>
          <a:prstGeom prst="rect">
            <a:avLst/>
          </a:prstGeom>
        </p:spPr>
        <p:txBody>
          <a:bodyPr/>
          <a:lstStyle/>
          <a:p>
            <a:pPr marL="553212" indent="-553212" defTabSz="2414016">
              <a:spcBef>
                <a:spcPts val="2300"/>
              </a:spcBef>
              <a:defRPr sz="4752"/>
            </a:pPr>
            <a:r>
              <a:t>Policy applies to the user and the app</a:t>
            </a:r>
          </a:p>
          <a:p>
            <a:pPr marL="553212" indent="-553212" defTabSz="2414016">
              <a:spcBef>
                <a:spcPts val="2300"/>
              </a:spcBef>
              <a:defRPr sz="4752"/>
            </a:pPr>
            <a:r>
              <a:t>Filter out compliant devices</a:t>
            </a:r>
          </a:p>
          <a:p>
            <a:pPr marL="553212" indent="-553212" defTabSz="2414016">
              <a:spcBef>
                <a:spcPts val="2300"/>
              </a:spcBef>
              <a:defRPr sz="4752"/>
            </a:pPr>
            <a:r>
              <a:t>Require MFA for everything not filtered out</a:t>
            </a:r>
          </a:p>
          <a:p>
            <a:pPr marL="553212" indent="-553212" defTabSz="2414016">
              <a:spcBef>
                <a:spcPts val="2300"/>
              </a:spcBef>
              <a:defRPr sz="4752"/>
            </a:pPr>
            <a:r>
              <a:t>Set Sign-In Frequency to 2 hours for everything not filtered out</a:t>
            </a:r>
          </a:p>
          <a:p>
            <a:pPr marL="553212" indent="-553212" defTabSz="2414016">
              <a:spcBef>
                <a:spcPts val="2300"/>
              </a:spcBef>
              <a:defRPr sz="4752"/>
            </a:pPr>
            <a:r>
              <a:rPr lang="en-US"/>
              <a:t>"</a:t>
            </a:r>
            <a:r>
              <a:t>Good</a:t>
            </a:r>
            <a:r>
              <a:rPr lang="en-US"/>
              <a:t>"</a:t>
            </a:r>
            <a:r>
              <a:t> for security, but…</a:t>
            </a:r>
          </a:p>
        </p:txBody>
      </p:sp>
      <p:pic>
        <p:nvPicPr>
          <p:cNvPr id="190" name="Image" descr="Image"/>
          <p:cNvPicPr>
            <a:picLocks noChangeAspect="1"/>
          </p:cNvPicPr>
          <p:nvPr/>
        </p:nvPicPr>
        <p:blipFill>
          <a:blip r:embed="rId2"/>
          <a:stretch>
            <a:fillRect/>
          </a:stretch>
        </p:blipFill>
        <p:spPr>
          <a:xfrm>
            <a:off x="13766175" y="45803"/>
            <a:ext cx="10642601" cy="6908801"/>
          </a:xfrm>
          <a:prstGeom prst="rect">
            <a:avLst/>
          </a:prstGeom>
          <a:ln w="12700">
            <a:miter lim="400000"/>
          </a:ln>
        </p:spPr>
      </p:pic>
      <p:pic>
        <p:nvPicPr>
          <p:cNvPr id="191" name="Image" descr="Image"/>
          <p:cNvPicPr>
            <a:picLocks noChangeAspect="1"/>
          </p:cNvPicPr>
          <p:nvPr/>
        </p:nvPicPr>
        <p:blipFill>
          <a:blip r:embed="rId3"/>
          <a:stretch>
            <a:fillRect/>
          </a:stretch>
        </p:blipFill>
        <p:spPr>
          <a:xfrm>
            <a:off x="13774815" y="7339975"/>
            <a:ext cx="3949701" cy="30734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19809917" y="7291925"/>
            <a:ext cx="3489571" cy="6152066"/>
          </a:xfrm>
          <a:prstGeom prst="rect">
            <a:avLst/>
          </a:prstGeom>
          <a:ln w="12700">
            <a:miter lim="400000"/>
          </a:ln>
        </p:spPr>
      </p:pic>
    </p:spTree>
    <p:extLst>
      <p:ext uri="{BB962C8B-B14F-4D97-AF65-F5344CB8AC3E}">
        <p14:creationId xmlns:p14="http://schemas.microsoft.com/office/powerpoint/2010/main" val="236670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500"/>
                                        <p:tgtEl>
                                          <p:spTgt spid="1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animEffect transition="in" filter="fade">
                                      <p:cBhvr>
                                        <p:cTn id="15" dur="500"/>
                                        <p:tgtEl>
                                          <p:spTgt spid="18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8">
                                            <p:txEl>
                                              <p:pRg st="3" end="3"/>
                                            </p:txEl>
                                          </p:spTgt>
                                        </p:tgtEl>
                                        <p:attrNameLst>
                                          <p:attrName>style.visibility</p:attrName>
                                        </p:attrNameLst>
                                      </p:cBhvr>
                                      <p:to>
                                        <p:strVal val="visible"/>
                                      </p:to>
                                    </p:set>
                                    <p:animEffect transition="in" filter="fade">
                                      <p:cBhvr>
                                        <p:cTn id="23" dur="500"/>
                                        <p:tgtEl>
                                          <p:spTgt spid="18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2"/>
                                        </p:tgtEl>
                                        <p:attrNameLst>
                                          <p:attrName>style.visibility</p:attrName>
                                        </p:attrNameLst>
                                      </p:cBhvr>
                                      <p:to>
                                        <p:strVal val="visible"/>
                                      </p:to>
                                    </p:set>
                                    <p:animEffect transition="in" filter="fade">
                                      <p:cBhvr>
                                        <p:cTn id="26" dur="500"/>
                                        <p:tgtEl>
                                          <p:spTgt spid="19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8">
                                            <p:txEl>
                                              <p:pRg st="4" end="4"/>
                                            </p:txEl>
                                          </p:spTgt>
                                        </p:tgtEl>
                                        <p:attrNameLst>
                                          <p:attrName>style.visibility</p:attrName>
                                        </p:attrNameLst>
                                      </p:cBhvr>
                                      <p:to>
                                        <p:strVal val="visible"/>
                                      </p:to>
                                    </p:set>
                                    <p:animEffect transition="in" filter="fade">
                                      <p:cBhvr>
                                        <p:cTn id="31" dur="500"/>
                                        <p:tgtEl>
                                          <p:spTgt spid="1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p>
          <a:p>
            <a:pPr>
              <a:buSzPct val="100000"/>
            </a:pPr>
            <a:r>
              <a:rPr>
                <a:solidFill>
                  <a:srgbClr val="00B0F0"/>
                </a:solidFill>
              </a:rPr>
              <a:t>Prompting…why is it bad?</a:t>
            </a:r>
          </a:p>
          <a:p>
            <a:pPr>
              <a:buSzPct val="100000"/>
            </a:pPr>
            <a:r>
              <a:t>Top 5 Recommendations</a:t>
            </a:r>
          </a:p>
          <a:p>
            <a:pPr>
              <a:buSzPct val="100000"/>
            </a:pPr>
            <a:r>
              <a:t>Go-Dos</a:t>
            </a:r>
          </a:p>
        </p:txBody>
      </p:sp>
    </p:spTree>
    <p:extLst>
      <p:ext uri="{BB962C8B-B14F-4D97-AF65-F5344CB8AC3E}">
        <p14:creationId xmlns:p14="http://schemas.microsoft.com/office/powerpoint/2010/main" val="11580062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91D6F77A-0A5F-271A-C40E-C9F3889B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70" y="382081"/>
            <a:ext cx="12228091" cy="584821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ED556DA-C0B8-584A-38D8-EB6DAAB2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2236" y="1784557"/>
            <a:ext cx="12432139" cy="8400094"/>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0A0F5E74-08BB-C730-2D75-B3289A59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52" y="5830296"/>
            <a:ext cx="15946886" cy="6963474"/>
          </a:xfrm>
          <a:prstGeom prst="rect">
            <a:avLst/>
          </a:prstGeom>
        </p:spPr>
      </p:pic>
    </p:spTree>
    <p:extLst>
      <p:ext uri="{BB962C8B-B14F-4D97-AF65-F5344CB8AC3E}">
        <p14:creationId xmlns:p14="http://schemas.microsoft.com/office/powerpoint/2010/main" val="3485932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type="body" idx="1"/>
          </p:nvPr>
        </p:nvSpPr>
        <p:spPr/>
        <p:txBody>
          <a:bodyPr>
            <a:normAutofit/>
          </a:bodyPr>
          <a:lstStyle/>
          <a:p>
            <a:pPr marL="0" indent="0">
              <a:buNone/>
            </a:pPr>
            <a:r>
              <a:rPr lang="en-US"/>
              <a:t>European financial company simulated cyber attack.</a:t>
            </a:r>
          </a:p>
          <a:p>
            <a:r>
              <a:rPr lang="en-US"/>
              <a:t>Attackers used password spray to find users with weak passwords.</a:t>
            </a:r>
          </a:p>
          <a:p>
            <a:r>
              <a:rPr lang="en-US"/>
              <a:t>Users with compromised passwords were “hammered” with MFA prompts.</a:t>
            </a:r>
          </a:p>
          <a:p>
            <a:pPr marL="0" indent="0">
              <a:buNone/>
            </a:pPr>
            <a:endParaRPr lang="en-US"/>
          </a:p>
          <a:p>
            <a:pPr marL="0" indent="0">
              <a:buNone/>
            </a:pPr>
            <a:r>
              <a:rPr lang="en-US" b="1"/>
              <a:t>Findings:</a:t>
            </a:r>
            <a:r>
              <a:rPr lang="en-US"/>
              <a:t> </a:t>
            </a:r>
          </a:p>
          <a:p>
            <a:r>
              <a:rPr lang="en-US"/>
              <a:t>No reports of unexpected prompts to the help desk.</a:t>
            </a:r>
          </a:p>
          <a:p>
            <a:r>
              <a:rPr lang="en-US"/>
              <a:t>Many users blindly approved MFA requests. </a:t>
            </a:r>
          </a:p>
          <a:p>
            <a:r>
              <a:rPr lang="en-US"/>
              <a:t>One user had uninstalled the Authenticator app.</a:t>
            </a:r>
          </a:p>
          <a:p>
            <a:pPr marL="0" indent="0">
              <a:buNone/>
            </a:pPr>
            <a:endParaRPr lang="en-US"/>
          </a:p>
        </p:txBody>
      </p:sp>
    </p:spTree>
    <p:extLst>
      <p:ext uri="{BB962C8B-B14F-4D97-AF65-F5344CB8AC3E}">
        <p14:creationId xmlns:p14="http://schemas.microsoft.com/office/powerpoint/2010/main" val="3842019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type="body" idx="1"/>
          </p:nvPr>
        </p:nvSpPr>
        <p:spPr>
          <a:prstGeom prst="rect">
            <a:avLst/>
          </a:prstGeom>
        </p:spPr>
        <p:txBody>
          <a:bodyPr/>
          <a:lstStyle/>
          <a:p>
            <a:pPr marL="530859" indent="-530859" defTabSz="2316479">
              <a:spcBef>
                <a:spcPts val="2200"/>
              </a:spcBef>
              <a:defRPr sz="4560"/>
            </a:pPr>
            <a:r>
              <a:t>Over-prompting leads to compromise</a:t>
            </a:r>
          </a:p>
          <a:p>
            <a:pPr marL="1061719" lvl="1" indent="-530859" defTabSz="2316479">
              <a:spcBef>
                <a:spcPts val="2200"/>
              </a:spcBef>
              <a:defRPr sz="4560"/>
            </a:pPr>
            <a:r>
              <a:t>Users learn bad behaviors, like blindly approving MFA requests</a:t>
            </a:r>
          </a:p>
          <a:p>
            <a:pPr marL="530859" indent="-530859" defTabSz="2316479">
              <a:spcBef>
                <a:spcPts val="2200"/>
              </a:spcBef>
              <a:defRPr sz="4560"/>
            </a:pPr>
            <a:r>
              <a:t>Prompts impact productivity, especially on platforms without SSO</a:t>
            </a:r>
          </a:p>
          <a:p>
            <a:pPr marL="530859" indent="-530859" defTabSz="2316479">
              <a:spcBef>
                <a:spcPts val="2200"/>
              </a:spcBef>
              <a:defRPr sz="4560"/>
            </a:pPr>
            <a:r>
              <a:t>Prompting is especially common on macOS, which does not do SSO with Azure AD out of the box</a:t>
            </a:r>
          </a:p>
          <a:p>
            <a:pPr marL="530859" indent="-530859" defTabSz="2316479">
              <a:spcBef>
                <a:spcPts val="2200"/>
              </a:spcBef>
              <a:defRPr sz="4560"/>
            </a:pPr>
            <a:r>
              <a:t>Should strive to improve user experience AND security</a:t>
            </a:r>
          </a:p>
          <a:p>
            <a:pPr marL="1061719" lvl="1" indent="-530859" defTabSz="2316479">
              <a:spcBef>
                <a:spcPts val="2200"/>
              </a:spcBef>
              <a:defRPr sz="4560"/>
            </a:pPr>
            <a:r>
              <a:t>Prompt when </a:t>
            </a:r>
            <a:r>
              <a:rPr i="1"/>
              <a:t>needed</a:t>
            </a:r>
            <a:r>
              <a:t>, such as new device, new location, change in risk, etc.</a:t>
            </a:r>
          </a:p>
          <a:p>
            <a:pPr marL="1061719" lvl="1" indent="-530859" defTabSz="2316479">
              <a:spcBef>
                <a:spcPts val="2200"/>
              </a:spcBef>
              <a:defRPr sz="4560"/>
            </a:pPr>
            <a:r>
              <a:rPr err="1"/>
              <a:t>Passwordless</a:t>
            </a:r>
            <a:r>
              <a:t> makes prompting less impactful when it IS needed</a:t>
            </a: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animEffect transition="in" filter="fade">
                                      <p:cBhvr>
                                        <p:cTn id="19" dur="500"/>
                                        <p:tgtEl>
                                          <p:spTgt spid="1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xEl>
                                              <p:pRg st="5" end="5"/>
                                            </p:txEl>
                                          </p:spTgt>
                                        </p:tgtEl>
                                        <p:attrNameLst>
                                          <p:attrName>style.visibility</p:attrName>
                                        </p:attrNameLst>
                                      </p:cBhvr>
                                      <p:to>
                                        <p:strVal val="visible"/>
                                      </p:to>
                                    </p:set>
                                    <p:animEffect transition="in" filter="fade">
                                      <p:cBhvr>
                                        <p:cTn id="22" dur="500"/>
                                        <p:tgtEl>
                                          <p:spTgt spid="19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9">
                                            <p:txEl>
                                              <p:pRg st="6" end="6"/>
                                            </p:txEl>
                                          </p:spTgt>
                                        </p:tgtEl>
                                        <p:attrNameLst>
                                          <p:attrName>style.visibility</p:attrName>
                                        </p:attrNameLst>
                                      </p:cBhvr>
                                      <p:to>
                                        <p:strVal val="visible"/>
                                      </p:to>
                                    </p:set>
                                    <p:animEffect transition="in" filter="fade">
                                      <p:cBhvr>
                                        <p:cTn id="25" dur="500"/>
                                        <p:tgtEl>
                                          <p:spTgt spid="1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 name="Prompts are bad"/>
          <p:cNvSpPr txBox="1">
            <a:spLocks noGrp="1"/>
          </p:cNvSpPr>
          <p:nvPr>
            <p:ph type="body" sz="half" idx="1"/>
          </p:nvPr>
        </p:nvSpPr>
        <p:spPr>
          <a:prstGeom prst="rect">
            <a:avLst/>
          </a:prstGeom>
        </p:spPr>
        <p:txBody>
          <a:bodyPr/>
          <a:lstStyle/>
          <a:p>
            <a:r>
              <a:t>Prompts are bad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endParaRPr/>
          </a:p>
          <a:p>
            <a:pPr>
              <a:buSzPct val="100000"/>
            </a:pPr>
            <a:r>
              <a:rPr lang="en-US">
                <a:solidFill>
                  <a:srgbClr val="00B0F0"/>
                </a:solidFill>
              </a:rPr>
              <a:t>Top 5 Recommendations</a:t>
            </a:r>
            <a:endParaRPr>
              <a:solidFill>
                <a:srgbClr val="00B0F0"/>
              </a:solidFill>
            </a:endParaRPr>
          </a:p>
          <a:p>
            <a:pPr>
              <a:buSzPct val="100000"/>
            </a:pPr>
            <a:r>
              <a:t>Go-Dos</a:t>
            </a:r>
          </a:p>
        </p:txBody>
      </p:sp>
    </p:spTree>
    <p:extLst>
      <p:ext uri="{BB962C8B-B14F-4D97-AF65-F5344CB8AC3E}">
        <p14:creationId xmlns:p14="http://schemas.microsoft.com/office/powerpoint/2010/main" val="245335923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prstGeom prst="rect">
            <a:avLst/>
          </a:prstGeom>
        </p:spPr>
        <p:txBody>
          <a:bodyPr>
            <a:noAutofit/>
          </a:bodyPr>
          <a:lstStyle>
            <a:lvl1pPr defTabSz="751205">
              <a:defRPr sz="7644" spc="-229"/>
            </a:lvl1pPr>
          </a:lstStyle>
          <a:p>
            <a:r>
              <a:rPr lang="en-US" sz="5400"/>
              <a:t>Recommendation 1: Determine if you have a prompting problem</a:t>
            </a:r>
          </a:p>
        </p:txBody>
      </p:sp>
      <p:sp>
        <p:nvSpPr>
          <p:cNvPr id="202" name="All the data you need is in your sign-in logs…"/>
          <p:cNvSpPr txBox="1">
            <a:spLocks noGrp="1"/>
          </p:cNvSpPr>
          <p:nvPr>
            <p:ph type="body" sz="half" idx="1"/>
          </p:nvPr>
        </p:nvSpPr>
        <p:spPr>
          <a:prstGeom prst="rect">
            <a:avLst/>
          </a:prstGeom>
        </p:spPr>
        <p:txBody>
          <a:bodyPr lIns="50800" tIns="50800" rIns="50800" bIns="50800" anchor="t">
            <a:normAutofit lnSpcReduction="10000"/>
          </a:bodyPr>
          <a:lstStyle/>
          <a:p>
            <a:pPr marL="491490" indent="-491490" defTabSz="2145791">
              <a:spcBef>
                <a:spcPts val="2100"/>
              </a:spcBef>
              <a:defRPr sz="4224"/>
            </a:pPr>
            <a:r>
              <a:rPr lang="en-US" sz="4200"/>
              <a:t>All the data you need is in your Azure AD sign-in logs</a:t>
            </a:r>
          </a:p>
          <a:p>
            <a:pPr marL="491744" indent="-491744" defTabSz="2145791">
              <a:spcBef>
                <a:spcPts val="2100"/>
              </a:spcBef>
              <a:defRPr sz="4224"/>
            </a:pPr>
            <a:r>
              <a:rPr lang="en-US"/>
              <a:t>Use the pre-built </a:t>
            </a:r>
            <a:r>
              <a:t>Azure AD Workbook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solidFill>
                  <a:srgbClr val="0379D6"/>
                </a:solidFill>
              </a:rPr>
              <a:t> </a:t>
            </a:r>
            <a:endParaRPr>
              <a:solidFill>
                <a:srgbClr val="0379D6"/>
              </a:solidFill>
            </a:endParaRPr>
          </a:p>
          <a:p>
            <a:pPr marL="491744" indent="-491744" defTabSz="2145791">
              <a:spcBef>
                <a:spcPts val="2100"/>
              </a:spcBef>
              <a:defRPr sz="4224"/>
            </a:pPr>
            <a:r>
              <a:t>Comes with data visualizations as well as recommendations:</a:t>
            </a:r>
          </a:p>
          <a:p>
            <a:pPr marL="983488" lvl="1" indent="-491744" defTabSz="2145791">
              <a:spcBef>
                <a:spcPts val="2100"/>
              </a:spcBef>
              <a:defRPr sz="4224"/>
            </a:pPr>
            <a:r>
              <a:rPr lang="en-US"/>
              <a:t>Which users are being prompted the most? </a:t>
            </a:r>
          </a:p>
          <a:p>
            <a:pPr marL="983488" lvl="1" indent="-491744" defTabSz="2145791">
              <a:spcBef>
                <a:spcPts val="2100"/>
              </a:spcBef>
              <a:defRPr sz="4224"/>
            </a:pPr>
            <a:r>
              <a:rPr lang="en-US"/>
              <a:t>Which applications have a high prompt count? </a:t>
            </a:r>
          </a:p>
          <a:p>
            <a:pPr marL="983488" lvl="1" indent="-491744" defTabSz="2145791">
              <a:spcBef>
                <a:spcPts val="2100"/>
              </a:spcBef>
              <a:defRPr sz="4224"/>
            </a:pPr>
            <a:r>
              <a:rPr lang="en-US"/>
              <a:t>What is the device state? </a:t>
            </a:r>
          </a:p>
          <a:p>
            <a:pPr marL="983488" lvl="1" indent="-491744" defTabSz="2145791">
              <a:spcBef>
                <a:spcPts val="2100"/>
              </a:spcBef>
              <a:defRPr sz="4224"/>
            </a:pPr>
            <a:endParaRPr/>
          </a:p>
        </p:txBody>
      </p:sp>
      <p:sp>
        <p:nvSpPr>
          <p:cNvPr id="203" name="Slide Subtitle"/>
          <p:cNvSpPr txBox="1">
            <a:spLocks noGrp="1"/>
          </p:cNvSpPr>
          <p:nvPr>
            <p:ph type="body" idx="22"/>
          </p:nvPr>
        </p:nvSpPr>
        <p:spPr>
          <a:xfrm>
            <a:off x="1270000" y="2387600"/>
            <a:ext cx="9652000" cy="1016000"/>
          </a:xfrm>
          <a:prstGeom prst="rect">
            <a:avLst/>
          </a:prstGeom>
        </p:spPr>
        <p:txBody>
          <a:bodyPr>
            <a:normAutofit/>
          </a:bodyPr>
          <a:lstStyle/>
          <a:p>
            <a:r>
              <a:rPr lang="en-US" sz="3600"/>
              <a:t>Show it with data!</a:t>
            </a:r>
          </a:p>
        </p:txBody>
      </p:sp>
      <p:pic>
        <p:nvPicPr>
          <p:cNvPr id="204" name="Image" descr="Image"/>
          <p:cNvPicPr>
            <a:picLocks noChangeAspect="1"/>
          </p:cNvPicPr>
          <p:nvPr/>
        </p:nvPicPr>
        <p:blipFill>
          <a:blip r:embed="rId3"/>
          <a:stretch>
            <a:fillRect/>
          </a:stretch>
        </p:blipFill>
        <p:spPr>
          <a:xfrm>
            <a:off x="15150683" y="10305"/>
            <a:ext cx="9245817" cy="7088461"/>
          </a:xfrm>
          <a:prstGeom prst="rect">
            <a:avLst/>
          </a:prstGeom>
          <a:ln w="12700">
            <a:miter lim="400000"/>
          </a:ln>
        </p:spPr>
      </p:pic>
      <p:pic>
        <p:nvPicPr>
          <p:cNvPr id="205" name="Image" descr="Image"/>
          <p:cNvPicPr>
            <a:picLocks noChangeAspect="1"/>
          </p:cNvPicPr>
          <p:nvPr/>
        </p:nvPicPr>
        <p:blipFill>
          <a:blip r:embed="rId4"/>
          <a:stretch>
            <a:fillRect/>
          </a:stretch>
        </p:blipFill>
        <p:spPr>
          <a:xfrm>
            <a:off x="15150683" y="7085663"/>
            <a:ext cx="9245818" cy="7088460"/>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animEffect transition="in" filter="fade">
                                      <p:cBhvr>
                                        <p:cTn id="7" dur="500"/>
                                        <p:tgtEl>
                                          <p:spTgt spid="2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2">
                                            <p:txEl>
                                              <p:pRg st="2" end="2"/>
                                            </p:txEl>
                                          </p:spTgt>
                                        </p:tgtEl>
                                        <p:attrNameLst>
                                          <p:attrName>style.visibility</p:attrName>
                                        </p:attrNameLst>
                                      </p:cBhvr>
                                      <p:to>
                                        <p:strVal val="visible"/>
                                      </p:to>
                                    </p:set>
                                    <p:animEffect transition="in" filter="fade">
                                      <p:cBhvr>
                                        <p:cTn id="18" dur="500"/>
                                        <p:tgtEl>
                                          <p:spTgt spid="202">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500"/>
                                        <p:tgtEl>
                                          <p:spTgt spid="20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xEl>
                                              <p:pRg st="4" end="4"/>
                                            </p:txEl>
                                          </p:spTgt>
                                        </p:tgtEl>
                                        <p:attrNameLst>
                                          <p:attrName>style.visibility</p:attrName>
                                        </p:attrNameLst>
                                      </p:cBhvr>
                                      <p:to>
                                        <p:strVal val="visible"/>
                                      </p:to>
                                    </p:set>
                                    <p:animEffect transition="in" filter="fade">
                                      <p:cBhvr>
                                        <p:cTn id="25" dur="500"/>
                                        <p:tgtEl>
                                          <p:spTgt spid="20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2">
                                            <p:txEl>
                                              <p:pRg st="5" end="5"/>
                                            </p:txEl>
                                          </p:spTgt>
                                        </p:tgtEl>
                                        <p:attrNameLst>
                                          <p:attrName>style.visibility</p:attrName>
                                        </p:attrNameLst>
                                      </p:cBhvr>
                                      <p:to>
                                        <p:strVal val="visible"/>
                                      </p:to>
                                    </p:set>
                                    <p:animEffect transition="in" filter="fade">
                                      <p:cBhvr>
                                        <p:cTn id="28" dur="5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69999" y="2834640"/>
            <a:ext cx="10635861" cy="9865360"/>
          </a:xfrm>
        </p:spPr>
        <p:txBody>
          <a:bodyPr>
            <a:normAutofit fontScale="85000" lnSpcReduction="20000"/>
          </a:bodyPr>
          <a:lstStyle/>
          <a:p>
            <a:r>
              <a:rPr lang="en-US"/>
              <a:t>MDM is the only </a:t>
            </a:r>
            <a:r>
              <a:rPr lang="en-US" i="1" u="sng"/>
              <a:t>modern</a:t>
            </a:r>
            <a:r>
              <a:rPr lang="en-US"/>
              <a:t> way to deploy SSO features to macOS</a:t>
            </a:r>
          </a:p>
          <a:p>
            <a:pPr lvl="1"/>
            <a:r>
              <a:rPr lang="en-US"/>
              <a:t>MDM helps us improve device and identity security (Conditional Access)</a:t>
            </a:r>
          </a:p>
          <a:p>
            <a:pPr lvl="1"/>
            <a:r>
              <a:rPr lang="en-US"/>
              <a:t>SSO helps us improve end-user experience (fewer prompts) and security (over-prompting trains users to make poor decisions)</a:t>
            </a:r>
          </a:p>
          <a:p>
            <a:pPr lvl="1"/>
            <a:r>
              <a:rPr lang="en-US"/>
              <a:t>These are </a:t>
            </a:r>
            <a:r>
              <a:rPr lang="en-US" i="1"/>
              <a:t>related</a:t>
            </a:r>
            <a:r>
              <a:rPr lang="en-US"/>
              <a:t>, but </a:t>
            </a:r>
            <a:r>
              <a:rPr lang="en-US" i="1"/>
              <a:t>different</a:t>
            </a:r>
            <a:r>
              <a:rPr lang="en-US"/>
              <a:t> features</a:t>
            </a:r>
          </a:p>
          <a:p>
            <a:r>
              <a:rPr lang="en-US"/>
              <a:t>Intune or Intune-integrated MDMs can send compliance information to Azure AD</a:t>
            </a:r>
          </a:p>
          <a:p>
            <a:pPr lvl="1"/>
            <a:r>
              <a:rPr lang="en-US"/>
              <a:t>This information is critical for those device-based Conditional Access policies</a:t>
            </a:r>
          </a:p>
          <a:p>
            <a:r>
              <a:rPr lang="en-US"/>
              <a:t>Without Intune or an Intune-integrated MDM, Azure AD sees all Macs as unmanaged</a:t>
            </a:r>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2"/>
          <a:stretch>
            <a:fillRect/>
          </a:stretch>
        </p:blipFill>
        <p:spPr>
          <a:xfrm>
            <a:off x="12478142" y="3880237"/>
            <a:ext cx="10332098" cy="5326485"/>
          </a:xfrm>
          <a:prstGeom prst="rect">
            <a:avLst/>
          </a:prstGeom>
        </p:spPr>
      </p:pic>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p:nvPr>
        </p:nvSpPr>
        <p:spPr>
          <a:prstGeom prst="rect">
            <a:avLst/>
          </a:prstGeom>
        </p:spPr>
        <p:txBody>
          <a:bodyPr/>
          <a:lstStyle/>
          <a:p>
            <a:r>
              <a:t>Intro</a:t>
            </a:r>
          </a:p>
        </p:txBody>
      </p:sp>
      <p:grpSp>
        <p:nvGrpSpPr>
          <p:cNvPr id="160" name="Group"/>
          <p:cNvGrpSpPr/>
          <p:nvPr/>
        </p:nvGrpSpPr>
        <p:grpSpPr>
          <a:xfrm>
            <a:off x="5015129" y="3130679"/>
            <a:ext cx="5599487" cy="7407927"/>
            <a:chOff x="0" y="0"/>
            <a:chExt cx="5599486" cy="7407924"/>
          </a:xfrm>
        </p:grpSpPr>
        <p:pic>
          <p:nvPicPr>
            <p:cNvPr id="158" name="image001.jpg" descr="image001.jpg"/>
            <p:cNvPicPr>
              <a:picLocks noChangeAspect="1"/>
            </p:cNvPicPr>
            <p:nvPr/>
          </p:nvPicPr>
          <p:blipFill>
            <a:blip r:embed="rId2"/>
            <a:stretch>
              <a:fillRect/>
            </a:stretch>
          </p:blipFill>
          <p:spPr>
            <a:xfrm>
              <a:off x="0" y="0"/>
              <a:ext cx="5599486" cy="5560053"/>
            </a:xfrm>
            <a:prstGeom prst="rect">
              <a:avLst/>
            </a:prstGeom>
            <a:ln w="12700" cap="flat">
              <a:noFill/>
              <a:miter lim="400000"/>
            </a:ln>
            <a:effectLst/>
          </p:spPr>
        </p:pic>
        <p:sp>
          <p:nvSpPr>
            <p:cNvPr id="159" name="Michael Epping…"/>
            <p:cNvSpPr txBox="1"/>
            <p:nvPr/>
          </p:nvSpPr>
          <p:spPr>
            <a:xfrm>
              <a:off x="432108" y="5828005"/>
              <a:ext cx="4735271" cy="1579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a:solidFill>
                    <a:schemeClr val="tx2"/>
                  </a:solidFill>
                </a:rPr>
                <a:t>Michael Epping</a:t>
              </a:r>
            </a:p>
            <a:p>
              <a:r>
                <a:rPr>
                  <a:solidFill>
                    <a:schemeClr val="tx2"/>
                  </a:solidFill>
                </a:rPr>
                <a:t>Product Manager, Microsoft</a:t>
              </a:r>
            </a:p>
            <a:p>
              <a:r>
                <a:rPr err="1">
                  <a:solidFill>
                    <a:schemeClr val="tx2"/>
                  </a:solidFill>
                </a:rPr>
                <a:t>michael.epping@microsoft.com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@_</a:t>
              </a:r>
              <a:r>
                <a:rPr err="1">
                  <a:solidFill>
                    <a:schemeClr val="tx2"/>
                  </a:solidFill>
                </a:rPr>
                <a:t>michaelepping</a:t>
              </a:r>
              <a:endParaRPr>
                <a:solidFill>
                  <a:schemeClr val="tx2"/>
                </a:solidFill>
              </a:endParaRPr>
            </a:p>
          </p:txBody>
        </p:sp>
      </p:grpSp>
      <p:grpSp>
        <p:nvGrpSpPr>
          <p:cNvPr id="2" name="Group">
            <a:extLst>
              <a:ext uri="{FF2B5EF4-FFF2-40B4-BE49-F238E27FC236}">
                <a16:creationId xmlns:a16="http://schemas.microsoft.com/office/drawing/2014/main" id="{3395FE35-13ED-0CBB-9282-650627912702}"/>
              </a:ext>
            </a:extLst>
          </p:cNvPr>
          <p:cNvGrpSpPr/>
          <p:nvPr/>
        </p:nvGrpSpPr>
        <p:grpSpPr>
          <a:xfrm>
            <a:off x="13397478" y="3130679"/>
            <a:ext cx="4170041" cy="7407927"/>
            <a:chOff x="714723" y="0"/>
            <a:chExt cx="4170040" cy="7407924"/>
          </a:xfrm>
        </p:grpSpPr>
        <p:pic>
          <p:nvPicPr>
            <p:cNvPr id="3" name="image001.jpg">
              <a:extLst>
                <a:ext uri="{FF2B5EF4-FFF2-40B4-BE49-F238E27FC236}">
                  <a16:creationId xmlns:a16="http://schemas.microsoft.com/office/drawing/2014/main" id="{6692DBB7-BD11-04D1-93DC-A4C93D756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723" y="0"/>
              <a:ext cx="4170040" cy="5560053"/>
            </a:xfrm>
            <a:prstGeom prst="rect">
              <a:avLst/>
            </a:prstGeom>
            <a:ln w="12700" cap="flat">
              <a:noFill/>
              <a:miter lim="400000"/>
            </a:ln>
            <a:effectLst/>
          </p:spPr>
        </p:pic>
        <p:sp>
          <p:nvSpPr>
            <p:cNvPr id="4" name="Michael Epping…">
              <a:extLst>
                <a:ext uri="{FF2B5EF4-FFF2-40B4-BE49-F238E27FC236}">
                  <a16:creationId xmlns:a16="http://schemas.microsoft.com/office/drawing/2014/main" id="{476B8F12-A46D-ECE2-AC00-01F38C911492}"/>
                </a:ext>
              </a:extLst>
            </p:cNvPr>
            <p:cNvSpPr txBox="1"/>
            <p:nvPr/>
          </p:nvSpPr>
          <p:spPr>
            <a:xfrm>
              <a:off x="739083" y="5828005"/>
              <a:ext cx="4121320" cy="157991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lang="en-US">
                  <a:solidFill>
                    <a:schemeClr val="tx2"/>
                  </a:solidFill>
                </a:rPr>
                <a:t>Mark </a:t>
              </a:r>
              <a:r>
                <a:rPr lang="en-US" err="1">
                  <a:solidFill>
                    <a:schemeClr val="tx2"/>
                  </a:solidFill>
                </a:rPr>
                <a:t>Morowczynski</a:t>
              </a:r>
              <a:endParaRPr>
                <a:solidFill>
                  <a:schemeClr val="tx2"/>
                </a:solidFill>
              </a:endParaRPr>
            </a:p>
            <a:p>
              <a:r>
                <a:rPr>
                  <a:solidFill>
                    <a:schemeClr val="tx2"/>
                  </a:solidFill>
                </a:rPr>
                <a:t>Product Manager, Microsoft</a:t>
              </a:r>
            </a:p>
            <a:p>
              <a:r>
                <a:rPr lang="en-US" err="1">
                  <a:solidFill>
                    <a:schemeClr val="tx2"/>
                  </a:solidFill>
                </a:rPr>
                <a:t>markmoro</a:t>
              </a:r>
              <a:r>
                <a:rPr err="1">
                  <a:solidFill>
                    <a:schemeClr val="tx2"/>
                  </a:solidFill>
                </a:rPr>
                <a:t>@microsoft.com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a:t>
              </a:r>
              <a:r>
                <a:rPr lang="en-US" err="1">
                  <a:solidFill>
                    <a:schemeClr val="tx2"/>
                  </a:solidFill>
                </a:rPr>
                <a:t>markmorow</a:t>
              </a:r>
              <a:endParaRPr>
                <a:solidFill>
                  <a:schemeClr val="tx2"/>
                </a:solidFil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1270000" y="838200"/>
            <a:ext cx="22102064" cy="1549400"/>
          </a:xfrm>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70000" y="2834640"/>
            <a:ext cx="22102064" cy="4901184"/>
          </a:xfrm>
        </p:spPr>
        <p:txBody>
          <a:bodyPr>
            <a:normAutofit fontScale="85000" lnSpcReduction="20000"/>
          </a:bodyPr>
          <a:lstStyle/>
          <a:p>
            <a:r>
              <a:rPr lang="en-US"/>
              <a:t>Good macOS security with Azure AD requires two MDM-delivered capabilities:</a:t>
            </a:r>
          </a:p>
          <a:p>
            <a:pPr lvl="1"/>
            <a:r>
              <a:rPr lang="en-US"/>
              <a:t>Device health attestation</a:t>
            </a:r>
          </a:p>
          <a:p>
            <a:pPr lvl="1"/>
            <a:r>
              <a:rPr lang="en-US"/>
              <a:t>SSO deployed through the MDM channel…reduce prompts as much as possible</a:t>
            </a:r>
          </a:p>
          <a:p>
            <a:r>
              <a:rPr lang="en-US"/>
              <a:t>Device health and compliance integration with Azure AD is easy to deploy if Intune is the MDM</a:t>
            </a:r>
          </a:p>
          <a:p>
            <a:r>
              <a:rPr lang="en-US" err="1"/>
              <a:t>Jamf</a:t>
            </a:r>
            <a:r>
              <a:rPr lang="en-US"/>
              <a:t> Pro and other 3</a:t>
            </a:r>
            <a:r>
              <a:rPr lang="en-US" baseline="30000"/>
              <a:t>rd</a:t>
            </a:r>
            <a:r>
              <a:rPr lang="en-US"/>
              <a:t> Party MDMs can integrate with Intune to support device compliance</a:t>
            </a:r>
          </a:p>
          <a:p>
            <a:pPr lvl="1"/>
            <a:r>
              <a:rPr lang="en-US"/>
              <a:t>Extra work, but </a:t>
            </a:r>
            <a:r>
              <a:rPr lang="en-US" i="1" u="sng"/>
              <a:t>worth it</a:t>
            </a:r>
            <a:endParaRPr lang="en-US" u="sng"/>
          </a:p>
          <a:p>
            <a:pPr lvl="1"/>
            <a:endParaRPr lang="en-US"/>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2"/>
          <a:stretch>
            <a:fillRect/>
          </a:stretch>
        </p:blipFill>
        <p:spPr>
          <a:xfrm>
            <a:off x="3009900" y="7735824"/>
            <a:ext cx="18364200" cy="4559300"/>
          </a:xfrm>
          <a:prstGeom prst="rect">
            <a:avLst/>
          </a:prstGeom>
        </p:spPr>
      </p:pic>
      <p:sp>
        <p:nvSpPr>
          <p:cNvPr id="10" name="Rounded Rectangle 9">
            <a:extLst>
              <a:ext uri="{FF2B5EF4-FFF2-40B4-BE49-F238E27FC236}">
                <a16:creationId xmlns:a16="http://schemas.microsoft.com/office/drawing/2014/main" id="{7FA9582F-9848-C3F6-DCF9-0F90EA825180}"/>
              </a:ext>
            </a:extLst>
          </p:cNvPr>
          <p:cNvSpPr/>
          <p:nvPr/>
        </p:nvSpPr>
        <p:spPr>
          <a:xfrm>
            <a:off x="4919472" y="9872345"/>
            <a:ext cx="8595360" cy="2018030"/>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Tree>
    <p:extLst>
      <p:ext uri="{BB962C8B-B14F-4D97-AF65-F5344CB8AC3E}">
        <p14:creationId xmlns:p14="http://schemas.microsoft.com/office/powerpoint/2010/main" val="844703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a:bodyPr>
          <a:lstStyle/>
          <a:p>
            <a:r>
              <a:rPr lang="en-US" sz="8800"/>
              <a:t>Recommendation</a:t>
            </a:r>
            <a:r>
              <a:rPr lang="en-US"/>
              <a:t> 3: 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p:txBody>
          <a:bodyPr>
            <a:normAutofit fontScale="62500" lnSpcReduction="20000"/>
          </a:bodyPr>
          <a:lstStyle/>
          <a:p>
            <a:r>
              <a:rPr lang="en-US"/>
              <a:t>macOS can provide SSO in a few different ways:</a:t>
            </a:r>
          </a:p>
          <a:p>
            <a:pPr lvl="1"/>
            <a:r>
              <a:rPr lang="en-US"/>
              <a:t>Kerberos, via BIND to an LDAP directory, commonly on-premises Active Directory</a:t>
            </a:r>
          </a:p>
          <a:p>
            <a:pPr lvl="2"/>
            <a:r>
              <a:rPr lang="en-US"/>
              <a:t>Apple is actively telling customers to move away from this</a:t>
            </a:r>
          </a:p>
          <a:p>
            <a:pPr lvl="1"/>
            <a:r>
              <a:rPr lang="en-US"/>
              <a:t>Kerberos, via Apple’s Kerberos SSO Extension</a:t>
            </a:r>
          </a:p>
          <a:p>
            <a:pPr lvl="2"/>
            <a:r>
              <a:rPr lang="en-US"/>
              <a:t>Must be deployed through MDM</a:t>
            </a:r>
          </a:p>
          <a:p>
            <a:pPr lvl="2"/>
            <a:r>
              <a:rPr lang="en-US"/>
              <a:t>Still designed for on-premises directory services, not really designed for the cloud</a:t>
            </a:r>
          </a:p>
          <a:p>
            <a:pPr lvl="1"/>
            <a:r>
              <a:rPr lang="en-US"/>
              <a:t>Modern Auth (tokens), via IDP vendor-provided plug-ins for Apple’s Extensible Enterprise SSO Framework</a:t>
            </a:r>
          </a:p>
          <a:p>
            <a:pPr lvl="2"/>
            <a:r>
              <a:rPr lang="en-US"/>
              <a:t>IDP vendor…that’s us!</a:t>
            </a:r>
          </a:p>
          <a:p>
            <a:pPr lvl="2"/>
            <a:r>
              <a:rPr lang="en-US"/>
              <a:t>Must be deployed through MDM</a:t>
            </a:r>
          </a:p>
          <a:p>
            <a:pPr lvl="2"/>
            <a:r>
              <a:rPr lang="en-US"/>
              <a:t>Two types:</a:t>
            </a:r>
          </a:p>
          <a:p>
            <a:pPr lvl="3"/>
            <a:r>
              <a:rPr lang="en-US"/>
              <a:t>Credential</a:t>
            </a:r>
          </a:p>
          <a:p>
            <a:pPr lvl="3"/>
            <a:r>
              <a:rPr lang="en-US"/>
              <a:t>Redirect – Azure AD’s option is this type</a:t>
            </a:r>
          </a:p>
        </p:txBody>
      </p:sp>
    </p:spTree>
    <p:extLst>
      <p:ext uri="{BB962C8B-B14F-4D97-AF65-F5344CB8AC3E}">
        <p14:creationId xmlns:p14="http://schemas.microsoft.com/office/powerpoint/2010/main" val="142806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0" indent="0">
              <a:buNone/>
            </a:pPr>
            <a:r>
              <a:rPr lang="en-US" sz="3200" i="1" u="sng"/>
              <a:t>If</a:t>
            </a:r>
            <a:r>
              <a:rPr lang="en-US" sz="3200"/>
              <a:t> you need Kerberos, use the modern, MDM-provisioned Kerberos SSO Extension from Apple:</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The device sends the creds to AD and asks for a Kerberos Ticket-Granting Ticket (TGT)</a:t>
            </a:r>
          </a:p>
          <a:p>
            <a:pPr marL="514350" indent="-514350">
              <a:buFont typeface="+mj-lt"/>
              <a:buAutoNum type="arabicParenR"/>
            </a:pPr>
            <a:r>
              <a:rPr lang="en-US" sz="3200"/>
              <a:t>AD validates the creds and returns the TGT</a:t>
            </a:r>
          </a:p>
          <a:p>
            <a:pPr marL="514350" indent="-514350">
              <a:buFont typeface="+mj-lt"/>
              <a:buAutoNum type="arabicParenR"/>
            </a:pPr>
            <a:r>
              <a:rPr lang="en-US" sz="3200"/>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62025" y="10293958"/>
            <a:ext cx="914400" cy="9144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a:endCxn id="18" idx="1"/>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17245681" y="4555748"/>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19076425" y="10619325"/>
            <a:ext cx="1834506" cy="1178065"/>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7.29167E-7 2.96296E-6 C 0.11165 0.09537 0.22337 0.19085 0.25065 0.23611 " pathEditMode="relative" rAng="0" ptsTypes="AA">
                                      <p:cBhvr>
                                        <p:cTn id="18" dur="2000" fill="hold"/>
                                        <p:tgtEl>
                                          <p:spTgt spid="25"/>
                                        </p:tgtEl>
                                        <p:attrNameLst>
                                          <p:attrName>ppt_x</p:attrName>
                                          <p:attrName>ppt_y</p:attrName>
                                        </p:attrNameLst>
                                      </p:cBhvr>
                                      <p:rCtr x="12533"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514350" indent="-514350">
              <a:buFont typeface="+mj-lt"/>
              <a:buAutoNum type="arabicParenR" startAt="5"/>
            </a:pPr>
            <a:r>
              <a:rPr lang="en-US" sz="3200"/>
              <a:t>macOS sends the TGT to AD, asking for a ticket specific to the app (TGS)</a:t>
            </a:r>
          </a:p>
          <a:p>
            <a:pPr marL="514350" indent="-514350">
              <a:buFont typeface="+mj-lt"/>
              <a:buAutoNum type="arabicParenR" startAt="5"/>
            </a:pPr>
            <a:r>
              <a:rPr lang="en-US" sz="3200"/>
              <a:t>AD validates the TGT and returns the TGS</a:t>
            </a:r>
          </a:p>
          <a:p>
            <a:pPr marL="514350" indent="-514350">
              <a:buFont typeface="+mj-lt"/>
              <a:buAutoNum type="arabicParenR" startAt="5"/>
            </a:pPr>
            <a:r>
              <a:rPr lang="en-US" sz="3200"/>
              <a:t>The user’s browser or other client sends the TGS to the app</a:t>
            </a:r>
          </a:p>
          <a:p>
            <a:pPr marL="514350" indent="-514350">
              <a:buFont typeface="+mj-lt"/>
              <a:buAutoNum type="arabicParenR" startAt="5"/>
            </a:pPr>
            <a:r>
              <a:rPr lang="en-US" sz="3200"/>
              <a:t>The user successfully accesses the app</a:t>
            </a:r>
          </a:p>
          <a:p>
            <a:pPr marL="514350" indent="-514350">
              <a:buFont typeface="+mj-lt"/>
              <a:buAutoNum type="arabicParenR" startAt="5"/>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65406" y="9872376"/>
            <a:ext cx="914400" cy="9144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cxnSp>
        <p:nvCxnSpPr>
          <p:cNvPr id="12" name="Straight Arrow Connector 11">
            <a:extLst>
              <a:ext uri="{FF2B5EF4-FFF2-40B4-BE49-F238E27FC236}">
                <a16:creationId xmlns:a16="http://schemas.microsoft.com/office/drawing/2014/main" id="{111191D7-4B15-699B-3DA0-3F1032E3DBE3}"/>
              </a:ext>
            </a:extLst>
          </p:cNvPr>
          <p:cNvCxnSpPr>
            <a:cxnSpLocks/>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48344" y="5176447"/>
            <a:ext cx="914400" cy="9144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18897505" y="10502094"/>
            <a:ext cx="1834506" cy="1178065"/>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6115050" y="3086100"/>
            <a:ext cx="15017750" cy="8813576"/>
          </a:xfrm>
          <a:prstGeom prst="rect">
            <a:avLst/>
          </a:prstGeom>
        </p:spPr>
      </p:pic>
    </p:spTree>
    <p:extLst>
      <p:ext uri="{BB962C8B-B14F-4D97-AF65-F5344CB8AC3E}">
        <p14:creationId xmlns:p14="http://schemas.microsoft.com/office/powerpoint/2010/main" val="38043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lnSpcReduction="10000"/>
          </a:bodyPr>
          <a:lstStyle/>
          <a:p>
            <a:pPr>
              <a:buFont typeface="Arial" panose="020B0604020202020204" pitchFamily="34" charset="0"/>
              <a:buChar char="•"/>
            </a:pPr>
            <a:r>
              <a:rPr lang="en-US" sz="3200"/>
              <a:t>What’s the issues with this story?</a:t>
            </a:r>
          </a:p>
          <a:p>
            <a:pPr>
              <a:buFont typeface="Arial" panose="020B0604020202020204" pitchFamily="34" charset="0"/>
              <a:buChar char="•"/>
            </a:pPr>
            <a:r>
              <a:rPr lang="en-US" sz="3200"/>
              <a:t>It doesn’t work over the internet, so it isn’t very modern</a:t>
            </a:r>
          </a:p>
          <a:p>
            <a:pPr>
              <a:buFont typeface="Arial" panose="020B0604020202020204" pitchFamily="34" charset="0"/>
              <a:buChar char="•"/>
            </a:pPr>
            <a:r>
              <a:rPr lang="en-US" sz="3200"/>
              <a:t>Imagine we have a SaaS app instead of an internal Kerberos app</a:t>
            </a:r>
          </a:p>
          <a:p>
            <a:pPr>
              <a:buFont typeface="Arial" panose="020B0604020202020204" pitchFamily="34" charset="0"/>
              <a:buChar char="•"/>
            </a:pPr>
            <a:r>
              <a:rPr lang="en-US" sz="3200"/>
              <a:t>Kerberos doesn’t make sense for the SaaS app, because devices on the internet shouldn’t be able to find a DC</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Should the device still want to send the creds to AD and ask for a Kerberos Ticket-Granting Ticket (TGT)?</a:t>
            </a:r>
          </a:p>
          <a:p>
            <a:pPr marL="514350" indent="-514350">
              <a:buFont typeface="+mj-lt"/>
              <a:buAutoNum type="arabicParenR"/>
            </a:pPr>
            <a:r>
              <a:rPr lang="en-US" sz="3200"/>
              <a:t>No, this won’t work without a VPN</a:t>
            </a:r>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a:bodyPr>
          <a:lstStyle/>
          <a:p>
            <a:r>
              <a:rPr lang="en-US" sz="8800"/>
              <a:t>Recommendation</a:t>
            </a:r>
            <a:r>
              <a:rPr lang="en-US"/>
              <a:t> 3: SSO - Let’s Start with Kerberos</a:t>
            </a:r>
          </a:p>
        </p:txBody>
      </p:sp>
      <p:grpSp>
        <p:nvGrpSpPr>
          <p:cNvPr id="8" name="Group 7">
            <a:extLst>
              <a:ext uri="{FF2B5EF4-FFF2-40B4-BE49-F238E27FC236}">
                <a16:creationId xmlns:a16="http://schemas.microsoft.com/office/drawing/2014/main" id="{368D08E8-1944-2C3D-CA58-EFED0337E5DD}"/>
              </a:ext>
            </a:extLst>
          </p:cNvPr>
          <p:cNvGrpSpPr/>
          <p:nvPr/>
        </p:nvGrpSpPr>
        <p:grpSpPr>
          <a:xfrm>
            <a:off x="16155944" y="2791159"/>
            <a:ext cx="914400" cy="9162661"/>
            <a:chOff x="16057776" y="3184031"/>
            <a:chExt cx="914400" cy="9162661"/>
          </a:xfrm>
        </p:grpSpPr>
        <p:sp>
          <p:nvSpPr>
            <p:cNvPr id="7" name="Rectangle 6">
              <a:extLst>
                <a:ext uri="{FF2B5EF4-FFF2-40B4-BE49-F238E27FC236}">
                  <a16:creationId xmlns:a16="http://schemas.microsoft.com/office/drawing/2014/main" id="{E2202C90-8B8D-AA7C-933E-6D2D9E178B2D}"/>
                </a:ext>
              </a:extLst>
            </p:cNvPr>
            <p:cNvSpPr/>
            <p:nvPr/>
          </p:nvSpPr>
          <p:spPr>
            <a:xfrm>
              <a:off x="16432915" y="3184031"/>
              <a:ext cx="164123" cy="9162661"/>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57776" y="6915290"/>
              <a:ext cx="914400" cy="914400"/>
            </a:xfrm>
            <a:prstGeom prst="rect">
              <a:avLst/>
            </a:prstGeom>
          </p:spPr>
        </p:pic>
      </p:grpSp>
      <p:grpSp>
        <p:nvGrpSpPr>
          <p:cNvPr id="9" name="Group 8">
            <a:extLst>
              <a:ext uri="{FF2B5EF4-FFF2-40B4-BE49-F238E27FC236}">
                <a16:creationId xmlns:a16="http://schemas.microsoft.com/office/drawing/2014/main" id="{63C9670A-4433-2333-A847-8B78BD1FE10B}"/>
              </a:ext>
            </a:extLst>
          </p:cNvPr>
          <p:cNvGrpSpPr/>
          <p:nvPr/>
        </p:nvGrpSpPr>
        <p:grpSpPr>
          <a:xfrm>
            <a:off x="11252721" y="10106090"/>
            <a:ext cx="2071397" cy="2593910"/>
            <a:chOff x="17448245" y="3993502"/>
            <a:chExt cx="2071397" cy="2593910"/>
          </a:xfrm>
        </p:grpSpPr>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62820" y="4086013"/>
              <a:ext cx="1842243" cy="1842243"/>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18073576" y="5743590"/>
              <a:ext cx="8207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SaaS</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12288420" y="8896656"/>
            <a:ext cx="451246" cy="1209434"/>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15908281" y="7581921"/>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11764859" y="9348574"/>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18684541" y="10530689"/>
            <a:ext cx="1834506" cy="1178065"/>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18441425" y="11870578"/>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0" presetClass="path" presetSubtype="0" accel="50000" decel="50000" fill="hold" grpId="1" nodeType="afterEffect">
                                  <p:stCondLst>
                                    <p:cond delay="0"/>
                                  </p:stCondLst>
                                  <p:childTnLst>
                                    <p:animMotion origin="layout" path="M 7.29167E-7 2.96296E-6 C 0.05853 0.04583 0.11719 0.09166 0.13151 0.11354 " pathEditMode="relative" rAng="0" ptsTypes="AA">
                                      <p:cBhvr>
                                        <p:cTn id="42" dur="2000" fill="hold"/>
                                        <p:tgtEl>
                                          <p:spTgt spid="25"/>
                                        </p:tgtEl>
                                        <p:attrNameLst>
                                          <p:attrName>ppt_x</p:attrName>
                                          <p:attrName>ppt_y</p:attrName>
                                        </p:attrNameLst>
                                      </p:cBhvr>
                                      <p:rCtr x="6576" y="5671"/>
                                    </p:animMotion>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 calcmode="lin" valueType="num">
                                      <p:cBhvr>
                                        <p:cTn id="48" dur="500" fill="hold"/>
                                        <p:tgtEl>
                                          <p:spTgt spid="29"/>
                                        </p:tgtEl>
                                        <p:attrNameLst>
                                          <p:attrName>style.rotation</p:attrName>
                                        </p:attrNameLst>
                                      </p:cBhvr>
                                      <p:tavLst>
                                        <p:tav tm="0">
                                          <p:val>
                                            <p:fltVal val="360"/>
                                          </p:val>
                                        </p:tav>
                                        <p:tav tm="100000">
                                          <p:val>
                                            <p:fltVal val="0"/>
                                          </p:val>
                                        </p:tav>
                                      </p:tavLst>
                                    </p:anim>
                                    <p:animEffect transition="in" filter="fade">
                                      <p:cBhvr>
                                        <p:cTn id="49" dur="500"/>
                                        <p:tgtEl>
                                          <p:spTgt spid="29"/>
                                        </p:tgtEl>
                                      </p:cBhvr>
                                    </p:animEffect>
                                  </p:childTnLst>
                                </p:cTn>
                              </p:par>
                            </p:childTnLst>
                          </p:cTn>
                        </p:par>
                        <p:par>
                          <p:cTn id="50" fill="hold">
                            <p:stCondLst>
                              <p:cond delay="3000"/>
                            </p:stCondLst>
                            <p:childTnLst>
                              <p:par>
                                <p:cTn id="51" presetID="10" presetClass="exit" presetSubtype="0" fill="hold" grpId="2" nodeType="after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1000"/>
                            </p:stCondLst>
                            <p:childTnLst>
                              <p:par>
                                <p:cTn id="64" presetID="49" presetClass="entr" presetSubtype="0" decel="10000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360"/>
                                          </p:val>
                                        </p:tav>
                                        <p:tav tm="100000">
                                          <p:val>
                                            <p:fltVal val="0"/>
                                          </p:val>
                                        </p:tav>
                                      </p:tavLst>
                                    </p:anim>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1270000" y="322729"/>
            <a:ext cx="9652000" cy="2259105"/>
          </a:xfrm>
        </p:spPr>
        <p:txBody>
          <a:bodyPr>
            <a:noAutofit/>
          </a:bodyPr>
          <a:lstStyle/>
          <a:p>
            <a:r>
              <a:rPr lang="en-US" sz="5400"/>
              <a:t>Recommendation 3: 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70000" y="3030071"/>
            <a:ext cx="9652000" cy="9669929"/>
          </a:xfrm>
        </p:spPr>
        <p:txBody>
          <a:bodyPr>
            <a:normAutofit fontScale="85000" lnSpcReduction="20000"/>
          </a:bodyPr>
          <a:lstStyle/>
          <a:p>
            <a:r>
              <a:rPr lang="en-US"/>
              <a:t>The solution is Modern Auth!</a:t>
            </a:r>
          </a:p>
          <a:p>
            <a:pPr lvl="1"/>
            <a:r>
              <a:rPr lang="en-US"/>
              <a:t>SAML – good</a:t>
            </a:r>
          </a:p>
          <a:p>
            <a:pPr lvl="1"/>
            <a:r>
              <a:rPr lang="en-US"/>
              <a:t>OpenID Connect and OAuth 2 - better!</a:t>
            </a:r>
          </a:p>
          <a:p>
            <a:r>
              <a:rPr lang="en-US"/>
              <a:t>The key advantage of Modern Auth is that it is web-based</a:t>
            </a:r>
          </a:p>
          <a:p>
            <a:pPr lvl="1"/>
            <a:r>
              <a:rPr lang="en-US"/>
              <a:t>The flexibility of web technology gives us many security options:</a:t>
            </a:r>
          </a:p>
          <a:p>
            <a:pPr lvl="2"/>
            <a:r>
              <a:rPr lang="en-US"/>
              <a:t>Challenge for certificates</a:t>
            </a:r>
          </a:p>
          <a:p>
            <a:pPr lvl="2"/>
            <a:r>
              <a:rPr lang="en-US"/>
              <a:t>Many forms of MFA (FIDO, Auth apps, Smartcards, SMS codes, etc.)</a:t>
            </a:r>
          </a:p>
          <a:p>
            <a:pPr lvl="2"/>
            <a:r>
              <a:rPr lang="en-US"/>
              <a:t>Direct traffic through proxied sessions to block downloads</a:t>
            </a:r>
          </a:p>
          <a:p>
            <a:pPr lvl="2"/>
            <a:r>
              <a:rPr lang="en-US"/>
              <a:t>And much more!</a:t>
            </a:r>
          </a:p>
          <a:p>
            <a:endParaRPr lang="en-US"/>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681" y="545726"/>
            <a:ext cx="12235629" cy="8024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811" y="5012018"/>
            <a:ext cx="4588510" cy="8158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4"/>
          <a:stretch>
            <a:fillRect/>
          </a:stretch>
        </p:blipFill>
        <p:spPr>
          <a:xfrm>
            <a:off x="17365715" y="5613774"/>
            <a:ext cx="6426200" cy="755650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fontScale="90000"/>
          </a:bodyPr>
          <a:lstStyle/>
          <a:p>
            <a:r>
              <a:rPr lang="en-US" sz="8800"/>
              <a:t>Recommendation 3: 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1170435" y="3003836"/>
            <a:ext cx="22458014" cy="362406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err="1">
              <a:ln>
                <a:noFill/>
              </a:ln>
              <a:solidFill>
                <a:srgbClr val="0078D4">
                  <a:lumMod val="75000"/>
                </a:srgbClr>
              </a:solidFill>
              <a:effectLst/>
              <a:uLnTx/>
              <a:uFillTx/>
              <a:latin typeface="Graphik" panose="020B0503030202060203" pitchFamily="34" charset="77"/>
              <a:ea typeface="+mn-ea"/>
              <a:cs typeface="+mn-cs"/>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5798914" y="3003836"/>
            <a:ext cx="2834640" cy="362406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737373">
                        <a:lumMod val="75000"/>
                      </a:srgbClr>
                    </a:gs>
                    <a:gs pos="100000">
                      <a:srgbClr val="737373">
                        <a:lumMod val="75000"/>
                      </a:srgbClr>
                    </a:gs>
                  </a:gsLst>
                  <a:lin ang="5400000" scaled="1"/>
                </a:gradFill>
                <a:effectLst/>
                <a:uLnTx/>
                <a:uFillTx/>
                <a:latin typeface="Graphik" panose="020B0503030202060203" pitchFamily="34" charset="77"/>
                <a:ea typeface="+mn-ea"/>
                <a:cs typeface="Segoe UI Semibold" panose="020B0702040204020203" pitchFamily="34" charset="0"/>
              </a:rPr>
              <a:t>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9887737" y="3000172"/>
            <a:ext cx="9157210" cy="362406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14250122" y="4823300"/>
            <a:ext cx="1463040" cy="51788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14268964" y="4196645"/>
            <a:ext cx="1463040" cy="626654"/>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19276802" y="3033057"/>
            <a:ext cx="4248376" cy="3586990"/>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182880" tIns="292608" rIns="18288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Our Goal: Prompt </a:t>
            </a:r>
            <a:r>
              <a:rPr kumimoji="0" lang="en-US" sz="2800" b="1"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Once</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user</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device </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password change</a:t>
            </a:r>
          </a:p>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3461147" y="4285718"/>
            <a:ext cx="3259434" cy="54864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4246798" y="3972229"/>
            <a:ext cx="883624" cy="595510"/>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6911348" y="4285718"/>
            <a:ext cx="3602736" cy="54864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3461147" y="4834362"/>
            <a:ext cx="3278278" cy="4572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6911348" y="4834362"/>
            <a:ext cx="3602736" cy="4572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3461144" y="4834362"/>
            <a:ext cx="7762892" cy="1310500"/>
            <a:chOff x="1730572" y="2417181"/>
            <a:chExt cx="3881446" cy="655250"/>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97279" cy="138500"/>
            </a:xfrm>
            <a:prstGeom prst="rect">
              <a:avLst/>
            </a:prstGeom>
            <a:solidFill>
              <a:srgbClr val="FFFFFF"/>
            </a:solidFill>
          </p:spPr>
          <p:txBody>
            <a:bodyPr wrap="none" lIns="91440" tIns="0" rIns="91440" bIns="0" rtlCol="0">
              <a:spAutoFit/>
            </a:bodyPr>
            <a:lstStyle/>
            <a:p>
              <a:pPr marL="0" marR="0" lvl="0" indent="0" algn="l" defTabSz="182880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4329156" y="4998647"/>
            <a:ext cx="708984" cy="543362"/>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Graphik" panose="020B0503030202060203" pitchFamily="34" charset="77"/>
                <a:ea typeface="+mn-ea"/>
                <a:cs typeface="+mn-cs"/>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6782526" y="3888718"/>
            <a:ext cx="762484" cy="762484"/>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6803073" y="4862349"/>
            <a:ext cx="761698" cy="761698"/>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3173421" y="8560738"/>
            <a:ext cx="8994414"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Primary Refresh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w/ SSO broker</a:t>
            </a:r>
            <a:r>
              <a:rPr kumimoji="0" lang="en-US" sz="1800" b="0" i="0" u="none" strike="noStrike" kern="1200" cap="none" spc="0" normalizeH="0" noProof="0">
                <a:ln>
                  <a:noFill/>
                </a:ln>
                <a:solidFill>
                  <a:schemeClr val="tx2"/>
                </a:solidFill>
                <a:effectLst/>
                <a:uLnTx/>
                <a:uFillTx/>
                <a:latin typeface="Graphik" panose="020B0503030202060203" pitchFamily="34" charset="77"/>
                <a:ea typeface="+mn-ea"/>
                <a:cs typeface="Segoe UI Semibold" panose="020B0702040204020203" pitchFamily="34" charset="0"/>
              </a:rPr>
              <a:t> on </a:t>
            </a:r>
            <a:r>
              <a:rPr lang="en-US" sz="1800" kern="1200" baseline="0">
                <a:solidFill>
                  <a:schemeClr val="tx2"/>
                </a:solidFill>
                <a:latin typeface="Graphik" panose="020B0503030202060203" pitchFamily="34" charset="77"/>
                <a:ea typeface="+mn-ea"/>
                <a:cs typeface="Segoe UI Semibold" panose="020B0702040204020203" pitchFamily="34" charset="0"/>
              </a:rPr>
              <a:t>Windows,</a:t>
            </a:r>
            <a:r>
              <a:rPr lang="en-US" sz="1800" kern="1200">
                <a:solidFill>
                  <a:schemeClr val="tx2"/>
                </a:solidFill>
                <a:latin typeface="Graphik" panose="020B0503030202060203" pitchFamily="34" charset="77"/>
                <a:ea typeface="+mn-ea"/>
                <a:cs typeface="Segoe UI Semibold" panose="020B0702040204020203" pitchFamily="34" charset="0"/>
              </a:rPr>
              <a:t> macOS, or iOS</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endPar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3136602" y="10058996"/>
            <a:ext cx="9310576" cy="2141252"/>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ID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on Mobile Device</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0"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(used by authenticator app and/or company portal)</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1412514" y="10328662"/>
            <a:ext cx="1371600" cy="13716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7241021" y="7579434"/>
            <a:ext cx="4687822" cy="1015664"/>
            <a:chOff x="4508868" y="3938625"/>
            <a:chExt cx="2343911" cy="507832"/>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3938625"/>
              <a:ext cx="2343911"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ea typeface="+mn-ea"/>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1176526" y="6627896"/>
            <a:ext cx="10972800" cy="6269520"/>
            <a:chOff x="588263" y="3313948"/>
            <a:chExt cx="5486400" cy="3134760"/>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2249174"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1A1A1A"/>
                      </a:gs>
                    </a:gsLst>
                    <a:lin ang="5400000" scaled="1"/>
                  </a:gradFill>
                  <a:effectLst/>
                  <a:uLnTx/>
                  <a:uFillTx/>
                  <a:latin typeface="Graphik" panose="020B0503030202060203" pitchFamily="34" charset="77"/>
                  <a:ea typeface="+mn-ea"/>
                  <a:cs typeface="+mn-cs"/>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stCxn id="217" idx="2"/>
            </p:cNvCxnSpPr>
            <p:nvPr/>
          </p:nvCxnSpPr>
          <p:spPr>
            <a:xfrm>
              <a:off x="3608117" y="3313948"/>
              <a:ext cx="0"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10542422" y="4097536"/>
            <a:ext cx="1371600" cy="13716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11914022" y="4846362"/>
            <a:ext cx="987308"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12901330" y="4097536"/>
            <a:ext cx="1371600" cy="13716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15760314" y="3738280"/>
            <a:ext cx="2742810" cy="2063528"/>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806550" tIns="286774" rIns="0" bIns="286774" numCol="1" spcCol="0" rtlCol="0" fromWordArt="0" anchor="ctr" anchorCtr="0" forceAA="0" compatLnSpc="1">
                <a:prstTxWarp prst="textNoShape">
                  <a:avLst/>
                </a:prstTxWarp>
                <a:noAutofit/>
              </a:bodyPr>
              <a:lstStyle/>
              <a:p>
                <a:pPr marL="0" marR="0" lvl="0" indent="0" algn="l" defTabSz="1827502" eaLnBrk="1" fontAlgn="base" latinLnBrk="0" hangingPunct="1">
                  <a:lnSpc>
                    <a:spcPct val="90000"/>
                  </a:lnSpc>
                  <a:spcBef>
                    <a:spcPct val="0"/>
                  </a:spcBef>
                  <a:spcAft>
                    <a:spcPct val="0"/>
                  </a:spcAft>
                  <a:buClrTx/>
                  <a:buSzTx/>
                  <a:buFontTx/>
                  <a:buNone/>
                  <a:tabLst/>
                  <a:defRPr/>
                </a:pPr>
                <a:endParaRPr kumimoji="0" lang="en-US" sz="3134" b="0" i="0" u="none" strike="noStrike" kern="0" cap="none" spc="-98" normalizeH="0" baseline="0" noProof="0">
                  <a:ln>
                    <a:noFill/>
                  </a:ln>
                  <a:solidFill>
                    <a:srgbClr val="353535"/>
                  </a:solidFill>
                  <a:effectLst/>
                  <a:uLnTx/>
                  <a:uFillTx/>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19"/>
                <a:ext cx="792470"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941571"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54" tIns="91426" rIns="182854" bIns="91426"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14547736" y="8175275"/>
            <a:ext cx="8612856"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Refresh Token – (Per App)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access to an application</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15368432" y="10316163"/>
            <a:ext cx="8206512" cy="1884086"/>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Access Token – (Per App)</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Provides user access to use application (short term)</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12691796" y="10223758"/>
            <a:ext cx="1526260" cy="22082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12716958" y="8363522"/>
            <a:ext cx="1371600" cy="13716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13755182" y="10201768"/>
            <a:ext cx="1371600" cy="13716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20583700" y="8124393"/>
            <a:ext cx="2926080" cy="1015664"/>
            <a:chOff x="4508869" y="3938626"/>
            <a:chExt cx="1463040" cy="507832"/>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3938626"/>
              <a:ext cx="1463040"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20583700" y="10215870"/>
            <a:ext cx="2926080" cy="461666"/>
            <a:chOff x="4508869" y="4077123"/>
            <a:chExt cx="1463040" cy="230833"/>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3"/>
              <a:ext cx="1463040" cy="230833"/>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12655648" y="6642087"/>
            <a:ext cx="10972800" cy="6255330"/>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1A1A1A"/>
                    </a:gs>
                    <a:gs pos="100000">
                      <a:srgbClr val="0D0D0D"/>
                    </a:gs>
                  </a:gsLst>
                  <a:lin ang="5400000" scaled="1"/>
                </a:gradFill>
                <a:effectLst/>
                <a:uLnTx/>
                <a:uFillTx/>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3304751"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1619972" y="4367201"/>
            <a:ext cx="1595000" cy="947030"/>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1412514" y="8387886"/>
            <a:ext cx="1371600" cy="13716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69999" y="3030071"/>
            <a:ext cx="21523093" cy="9669929"/>
          </a:xfrm>
        </p:spPr>
        <p:txBody>
          <a:bodyPr>
            <a:normAutofit/>
          </a:bodyPr>
          <a:lstStyle/>
          <a:p>
            <a:r>
              <a:rPr lang="en-US"/>
              <a:t>Here’s what you need for Modern Auth and SSO on Apple Platforms:</a:t>
            </a:r>
          </a:p>
          <a:p>
            <a:pPr lvl="1"/>
            <a:r>
              <a:rPr lang="en-US"/>
              <a:t>IDP that supports SAML and/or OpenID Connect</a:t>
            </a:r>
          </a:p>
          <a:p>
            <a:pPr lvl="2"/>
            <a:r>
              <a:rPr lang="en-US"/>
              <a:t>Azure AD is Microsoft’s cloud IDP, but there are plenty of others on the market</a:t>
            </a:r>
          </a:p>
          <a:p>
            <a:pPr lvl="1"/>
            <a:r>
              <a:rPr lang="en-US"/>
              <a:t>Apps integrated with the IDP</a:t>
            </a:r>
          </a:p>
          <a:p>
            <a:pPr lvl="1"/>
            <a:r>
              <a:rPr lang="en-US"/>
              <a:t>IDP Vendor must create an SSO Extension plugin</a:t>
            </a:r>
          </a:p>
          <a:p>
            <a:pPr lvl="1"/>
            <a:r>
              <a:rPr lang="en-US"/>
              <a:t>Macs under MDM management</a:t>
            </a:r>
          </a:p>
        </p:txBody>
      </p:sp>
      <p:sp>
        <p:nvSpPr>
          <p:cNvPr id="2" name="Title 1">
            <a:extLst>
              <a:ext uri="{FF2B5EF4-FFF2-40B4-BE49-F238E27FC236}">
                <a16:creationId xmlns:a16="http://schemas.microsoft.com/office/drawing/2014/main" id="{330F252A-E37B-0D98-A3C3-D7AB67945886}"/>
              </a:ext>
            </a:extLst>
          </p:cNvPr>
          <p:cNvSpPr txBox="1">
            <a:spLocks/>
          </p:cNvSpPr>
          <p:nvPr/>
        </p:nvSpPr>
        <p:spPr>
          <a:xfrm>
            <a:off x="1270000" y="812800"/>
            <a:ext cx="21844000" cy="1880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hangingPunct="1"/>
            <a:r>
              <a:rPr lang="en-US" sz="8800"/>
              <a:t>Recommendation 3: SSO – Modernize w/ Modern Auth</a:t>
            </a:r>
            <a:endParaRPr lang="en-US">
              <a:latin typeface="+mj-lt"/>
            </a:endParaRP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8441" y="3059816"/>
            <a:ext cx="914400" cy="914400"/>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100" y="7724081"/>
            <a:ext cx="914400" cy="9144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r>
              <a:rPr lang="en-US" sz="3200"/>
              <a:t>The </a:t>
            </a:r>
            <a:r>
              <a:rPr lang="en-US" sz="3200" i="1" u="sng"/>
              <a:t>modern</a:t>
            </a:r>
            <a:r>
              <a:rPr lang="en-US" sz="3200"/>
              <a:t> approach is to use an IDP, modern auth, and tokens</a:t>
            </a:r>
          </a:p>
          <a:p>
            <a:r>
              <a:rPr lang="en-US" sz="3200"/>
              <a:t>SSO Extension is bundled in the Microsoft Company Portal</a:t>
            </a:r>
          </a:p>
          <a:p>
            <a:pPr marL="514350" indent="-514350">
              <a:buFont typeface="+mj-lt"/>
              <a:buAutoNum type="arabicParenR"/>
            </a:pPr>
            <a:r>
              <a:rPr lang="en-US" sz="3200"/>
              <a:t>User authenticates to Azure AD in the SSO Extension window – this can be in Company Portal or another app, such as Safari</a:t>
            </a:r>
          </a:p>
          <a:p>
            <a:pPr lvl="1">
              <a:buFont typeface="Arial" panose="020B0604020202020204" pitchFamily="34" charset="0"/>
              <a:buChar char="•"/>
            </a:pPr>
            <a:r>
              <a:rPr lang="en-US" sz="3200"/>
              <a:t>Azure AD supports many more credential types than AD does</a:t>
            </a:r>
          </a:p>
          <a:p>
            <a:pPr marL="514350" indent="-514350">
              <a:buFont typeface="+mj-lt"/>
              <a:buAutoNum type="arabicParenR"/>
            </a:pPr>
            <a:r>
              <a:rPr lang="en-US" sz="3200"/>
              <a:t>Azure AD SSO Extension acquires a Primary Refresh Token (PRT) from Azure AD after the user signs in, stores it in the keychain</a:t>
            </a:r>
          </a:p>
          <a:p>
            <a:pPr lvl="1">
              <a:buFont typeface="Arial" panose="020B0604020202020204" pitchFamily="34" charset="0"/>
              <a:buChar char="•"/>
            </a:pPr>
            <a:r>
              <a:rPr lang="en-US" sz="3200"/>
              <a:t>PRTs are good for a rolling 14 day window, constantly refreshed when the user uses the Mac</a:t>
            </a:r>
          </a:p>
          <a:p>
            <a:pPr marL="1073150" lvl="1" indent="-514350">
              <a:buFont typeface="+mj-lt"/>
              <a:buAutoNum type="arabicParenR"/>
            </a:pPr>
            <a:endParaRPr lang="en-US" sz="3200"/>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3357" y="4042730"/>
            <a:ext cx="7362702" cy="736270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0622594" y="3059816"/>
            <a:ext cx="667169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MS Authenticator Passwordless</a:t>
            </a:r>
          </a:p>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Phone </a:t>
            </a:r>
            <a:r>
              <a:rPr kumimoji="0" lang="en-US" sz="2400" b="0" i="0" u="none" strike="noStrike" cap="none" spc="0" normalizeH="0" baseline="0">
                <a:ln>
                  <a:noFill/>
                </a:ln>
                <a:solidFill>
                  <a:srgbClr val="FFFFFF"/>
                </a:solidFill>
                <a:effectLst/>
                <a:uFillTx/>
                <a:sym typeface="Graphik"/>
              </a:rPr>
              <a:t>Sign-In</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tabLst/>
            </a:pPr>
            <a:r>
              <a:rPr lang="en-US" err="1">
                <a:solidFill>
                  <a:srgbClr val="FFFFFF"/>
                </a:solidFill>
              </a:rPr>
              <a:t>Username+Pwd+MFA</a:t>
            </a:r>
            <a:r>
              <a:rPr lang="en-US">
                <a:solidFill>
                  <a:srgbClr val="FFFFFF"/>
                </a:solidFill>
              </a:rPr>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18886021" y="8838245"/>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rPr lang="en-US">
                <a:solidFill>
                  <a:srgbClr val="00B0F0"/>
                </a:solidFill>
              </a:rPr>
              <a:t>What is Azure AD and Conditional Access?</a:t>
            </a:r>
          </a:p>
          <a:p>
            <a:pPr>
              <a:buSzPct val="100000"/>
            </a:pPr>
            <a:r>
              <a:t>Prompting…why is it bad?</a:t>
            </a:r>
          </a:p>
          <a:p>
            <a:pPr>
              <a:buSzPct val="100000"/>
            </a:pPr>
            <a:r>
              <a:t>Top 5 Recommendations</a:t>
            </a:r>
          </a:p>
          <a:p>
            <a:pPr>
              <a:buSzPct val="100000"/>
            </a:pPr>
            <a:r>
              <a:t>Go-Dos</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182901" y="6722427"/>
            <a:ext cx="1074057" cy="1066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3357" y="4042730"/>
            <a:ext cx="7362702" cy="7362702"/>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14891657" y="4646645"/>
            <a:ext cx="4366727" cy="338431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02423" y="6742754"/>
            <a:ext cx="1074057" cy="10661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12357310" y="7812834"/>
            <a:ext cx="2335448" cy="618063"/>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65792" y="7558279"/>
            <a:ext cx="1053933" cy="105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pPr marL="0" indent="0">
              <a:buNone/>
            </a:pPr>
            <a:r>
              <a:rPr lang="en-US" sz="3200"/>
              <a:t>One more wrinkle…there’s two different flows for apps to get tokens</a:t>
            </a:r>
          </a:p>
          <a:p>
            <a:pPr marL="0" indent="0">
              <a:buNone/>
            </a:pPr>
            <a:r>
              <a:rPr lang="en-US" sz="3200"/>
              <a:t>We’ll start with the MSAL flow (MSAL is Microsoft Authentication Library, our auth library provided to make app integration with Azure AD easy):</a:t>
            </a:r>
          </a:p>
          <a:p>
            <a:pPr marL="0" indent="0">
              <a:buNone/>
            </a:pPr>
            <a:endParaRPr lang="en-US" sz="3200"/>
          </a:p>
          <a:p>
            <a:pPr>
              <a:buFont typeface="+mj-lt"/>
              <a:buAutoNum type="arabicPeriod" startAt="3"/>
            </a:pPr>
            <a:r>
              <a:rPr lang="en-US" sz="3200"/>
              <a:t>App that uses MSAL talks to the SSO Extension directly, asks it to get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19753202" y="8588887"/>
            <a:ext cx="499195" cy="499195"/>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6.75E-5 -0.00081 L -0.27604 -0.15301 " pathEditMode="relative" rAng="0" ptsTypes="AA">
                                      <p:cBhvr>
                                        <p:cTn id="35" dur="2000" fill="hold"/>
                                        <p:tgtEl>
                                          <p:spTgt spid="32"/>
                                        </p:tgtEl>
                                        <p:attrNameLst>
                                          <p:attrName>ppt_x</p:attrName>
                                          <p:attrName>ppt_y</p:attrName>
                                        </p:attrNameLst>
                                      </p:cBhvr>
                                      <p:rCtr x="-13809"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88 -0.25898 -0.04063 -0.21692 -0.06262 C -0.17487 -0.08415 -0.05716 -0.23901 -0.02376 -0.28368 " pathEditMode="relative" rAng="0" ptsTypes="AAA">
                                      <p:cBhvr>
                                        <p:cTn id="43" dur="3000" fill="hold"/>
                                        <p:tgtEl>
                                          <p:spTgt spid="32"/>
                                        </p:tgtEl>
                                        <p:attrNameLst>
                                          <p:attrName>ppt_x</p:attrName>
                                          <p:attrName>ppt_y</p:attrName>
                                        </p:attrNameLst>
                                      </p:cBhvr>
                                      <p:rCtr x="12611" y="-1771"/>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1219" y="1675503"/>
            <a:ext cx="11024497" cy="11024497"/>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870855"/>
            <a:ext cx="7556759" cy="9829145"/>
          </a:xfrm>
        </p:spPr>
        <p:txBody>
          <a:bodyPr>
            <a:normAutofit/>
          </a:bodyPr>
          <a:lstStyle/>
          <a:p>
            <a:pPr marL="0" indent="0">
              <a:buNone/>
            </a:pPr>
            <a:r>
              <a:rPr lang="en-US" sz="3200"/>
              <a:t>Now let’s look at the redirect flow:</a:t>
            </a:r>
          </a:p>
          <a:p>
            <a:pPr marL="0" indent="0">
              <a:buNone/>
            </a:pPr>
            <a:endParaRPr lang="en-US" sz="3200"/>
          </a:p>
          <a:p>
            <a:pPr>
              <a:buFont typeface="+mj-lt"/>
              <a:buAutoNum type="arabicPeriod" startAt="3"/>
            </a:pPr>
            <a:r>
              <a:rPr lang="en-US" sz="3200"/>
              <a:t>User tries to log into app, is told to get a token from Azure AD</a:t>
            </a:r>
          </a:p>
          <a:p>
            <a:pPr>
              <a:buFont typeface="+mj-lt"/>
              <a:buAutoNum type="arabicPeriod" startAt="3"/>
            </a:pPr>
            <a:r>
              <a:rPr lang="en-US" sz="3200"/>
              <a:t>App that doesn’t use MSAL tries to go to an Azure AD URL…the macOS Network Stack intercepts the traffic and redirects it to the SSO Extension</a:t>
            </a:r>
          </a:p>
          <a:p>
            <a:pPr>
              <a:buFont typeface="+mj-lt"/>
              <a:buAutoNum type="arabicPeriod" startAt="3"/>
            </a:pPr>
            <a:r>
              <a:rPr lang="en-US" sz="3200"/>
              <a:t>SSO Extension uses its PRT to request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20103420" y="2398931"/>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739" y="4713922"/>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15557242" y="4713922"/>
            <a:ext cx="5623248" cy="579691"/>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15358188" y="5337050"/>
            <a:ext cx="199054" cy="2358322"/>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11916746" y="6499946"/>
            <a:ext cx="3441442" cy="119542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11556251" y="7712388"/>
            <a:ext cx="5215134" cy="658336"/>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5030276" y="4766647"/>
            <a:ext cx="1053933" cy="10539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19963905" y="8730921"/>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21665186" y="8370724"/>
            <a:ext cx="499195" cy="499195"/>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9990883" y="2768341"/>
            <a:ext cx="9664700" cy="6985000"/>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13150334" y="9986530"/>
            <a:ext cx="48138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a:t>
            </a:r>
            <a:r>
              <a:rPr lang="en-US">
                <a:solidFill>
                  <a:srgbClr val="0379D6"/>
                </a:solidFill>
              </a:rPr>
              <a:t>-Intune</a:t>
            </a:r>
            <a:endParaRPr kumimoji="0" lang="en-US" sz="2400" b="0" i="0" u="none" strike="noStrike" cap="none" spc="0" normalizeH="0" baseline="0">
              <a:ln>
                <a:noFill/>
              </a:ln>
              <a:solidFill>
                <a:srgbClr val="0379D6"/>
              </a:solidFill>
              <a:effectLst/>
              <a:uFillTx/>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9663263" y="13011415"/>
            <a:ext cx="50574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AppleSSO-JamfPro</a:t>
            </a:r>
            <a:endParaRPr kumimoji="0" lang="en-US" sz="2400" b="0" i="0" u="none" strike="noStrike" cap="none" spc="0" normalizeH="0" baseline="0">
              <a:ln>
                <a:noFill/>
              </a:ln>
              <a:solidFill>
                <a:srgbClr val="0379D6"/>
              </a:solidFill>
              <a:effectLst/>
              <a:uFillTx/>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56" y="6647158"/>
            <a:ext cx="10355658" cy="60528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38" y="2516965"/>
            <a:ext cx="9922870" cy="5799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13523688" y="8628259"/>
            <a:ext cx="9118600" cy="394970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981576"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a:p>
            <a:r>
              <a:rPr lang="en-US" sz="3200" i="1" u="sng"/>
              <a:t>Can configure settings so users never need to open Company Portal</a:t>
            </a:r>
          </a:p>
          <a:p>
            <a:pPr lvl="1"/>
            <a:r>
              <a:rPr lang="en-US" sz="3200"/>
              <a:t>Company Portal must always be installed, but users don’t need to open it if you follow recommended config</a:t>
            </a:r>
          </a:p>
          <a:p>
            <a:r>
              <a:rPr lang="en-US" sz="3200"/>
              <a:t>Don’t need to integrate with Intune for CA in order to get SSO, its just recommended</a:t>
            </a:r>
          </a:p>
          <a:p>
            <a:r>
              <a:rPr lang="en-US" sz="3200"/>
              <a:t>Easiest tool to test if things are working is Safari in Private mode</a:t>
            </a:r>
          </a:p>
          <a:p>
            <a:pPr lvl="1"/>
            <a:endParaRPr lang="en-US" sz="320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9460263" y="2363296"/>
            <a:ext cx="13828945" cy="10954597"/>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21844000" cy="10515783"/>
          </a:xfrm>
        </p:spPr>
        <p:txBody>
          <a:bodyPr>
            <a:normAutofit/>
          </a:bodyPr>
          <a:lstStyle/>
          <a:p>
            <a:pPr marL="0" indent="0">
              <a:buNone/>
            </a:pPr>
            <a:r>
              <a:rPr lang="en-US" sz="3600"/>
              <a:t>There’s a few limitations/caveats/warnings:</a:t>
            </a:r>
          </a:p>
          <a:p>
            <a:r>
              <a:rPr lang="en-US" sz="3600"/>
              <a:t>SSO Extension component from Microsoft is still Public Preview (supported)</a:t>
            </a:r>
          </a:p>
          <a:p>
            <a:r>
              <a:rPr lang="en-US" sz="3600"/>
              <a:t>Apps must use MSAL or Apple’s system frameworks for network requests</a:t>
            </a:r>
          </a:p>
          <a:p>
            <a:pPr lvl="1"/>
            <a:r>
              <a:rPr lang="en-US" sz="3600"/>
              <a:t>This means that some apps don’t work…the SSO Extension is unaware of them and they don’t use Apple’s network stack</a:t>
            </a:r>
          </a:p>
          <a:p>
            <a:pPr lvl="1"/>
            <a:r>
              <a:rPr lang="en-US" sz="3600"/>
              <a:t>Chrome and Firefox are the primary examples</a:t>
            </a:r>
          </a:p>
          <a:p>
            <a:pPr lvl="1"/>
            <a:r>
              <a:rPr lang="en-US" sz="3600"/>
              <a:t>Talk to your app vendors about the need to support SSO extensions! They should want their apps to work, Apple is only making SSO extensions more important as time goes on</a:t>
            </a:r>
          </a:p>
          <a:p>
            <a:r>
              <a:rPr lang="en-US" sz="3600"/>
              <a:t>PLIST files for non-Intune MDMs are hard to manage – we may change the extension default settings to be more mistake-friendly around GA timeframe</a:t>
            </a:r>
          </a:p>
          <a:p>
            <a:r>
              <a:rPr lang="en-US" sz="3600"/>
              <a:t>No support for FIDO keys as a </a:t>
            </a:r>
            <a:r>
              <a:rPr lang="en-US" sz="3600" err="1"/>
              <a:t>passwordless</a:t>
            </a:r>
            <a:r>
              <a:rPr lang="en-US" sz="3600"/>
              <a:t> auth method in the SSO Extension window, as of macOS Monterey</a:t>
            </a:r>
          </a:p>
          <a:p>
            <a:pPr lvl="1"/>
            <a:r>
              <a:rPr lang="en-US" sz="3600"/>
              <a:t>Authenticator App Phone Sign-In </a:t>
            </a:r>
            <a:r>
              <a:rPr lang="en-US" sz="3600" err="1"/>
              <a:t>passwordless</a:t>
            </a:r>
            <a:r>
              <a:rPr lang="en-US" sz="3600"/>
              <a:t> mode works well</a:t>
            </a:r>
          </a:p>
          <a:p>
            <a:pPr lvl="1"/>
            <a:r>
              <a:rPr lang="en-US" sz="3600"/>
              <a:t>More on Passwordless next…</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a:bodyPr>
          <a:lstStyle/>
          <a:p>
            <a:r>
              <a:rPr lang="en-US" sz="4000"/>
              <a:t>Authenticator App used as a token broker for iOS devices (similar to Company Portal on MacOS)</a:t>
            </a:r>
            <a:endParaRPr lang="en-US" sz="4000">
              <a:highlight>
                <a:srgbClr val="FFFF00"/>
              </a:highlight>
            </a:endParaRPr>
          </a:p>
          <a:p>
            <a:pPr lvl="1"/>
            <a:r>
              <a:rPr lang="en-US" sz="4000"/>
              <a:t>Provides that PRT experience </a:t>
            </a:r>
          </a:p>
          <a:p>
            <a:r>
              <a:rPr lang="en-US" sz="4000">
                <a:solidFill>
                  <a:srgbClr val="0379D6"/>
                </a:solidFill>
                <a:hlinkClick r:id="rId2">
                  <a:extLst>
                    <a:ext uri="{A12FA001-AC4F-418D-AE19-62706E023703}">
                      <ahyp:hlinkClr xmlns:ahyp="http://schemas.microsoft.com/office/drawing/2018/hyperlinkcolor" val="tx"/>
                    </a:ext>
                  </a:extLst>
                </a:hlinkClick>
              </a:rPr>
              <a:t>https://aka.ms/nudge</a:t>
            </a:r>
            <a:r>
              <a:rPr lang="en-US" sz="4000">
                <a:solidFill>
                  <a:srgbClr val="0379D6"/>
                </a:solidFill>
              </a:rPr>
              <a:t> </a:t>
            </a:r>
            <a:r>
              <a:rPr lang="en-US" sz="4000"/>
              <a:t>will interrupt on sign-in to register for Authenticator App</a:t>
            </a:r>
          </a:p>
          <a:p>
            <a:r>
              <a:rPr lang="en-US" sz="4000"/>
              <a:t>Move from push notification to number match if possible (MFA hammering)  </a:t>
            </a:r>
          </a:p>
          <a:p>
            <a:r>
              <a:rPr lang="en-US" sz="4000"/>
              <a:t>Also used as a </a:t>
            </a:r>
            <a:r>
              <a:rPr lang="en-US" sz="4000" err="1"/>
              <a:t>passwordless</a:t>
            </a:r>
            <a:r>
              <a:rPr lang="en-US" sz="4000"/>
              <a:t> method </a:t>
            </a:r>
          </a:p>
          <a:p>
            <a:endParaRPr lang="en-US" sz="4000"/>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442" y="6181858"/>
            <a:ext cx="8831939" cy="651814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6004" y="3509494"/>
            <a:ext cx="5570024" cy="3809550"/>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fontScale="92500"/>
          </a:bodyPr>
          <a:lstStyle/>
          <a:p>
            <a:r>
              <a:rPr lang="en-US" sz="2800"/>
              <a:t>Best user experience + Best security</a:t>
            </a:r>
          </a:p>
          <a:p>
            <a:pPr lvl="1"/>
            <a:r>
              <a:rPr lang="en-US" sz="2800"/>
              <a:t>We’ve been </a:t>
            </a:r>
            <a:r>
              <a:rPr lang="en-US" sz="2800" err="1"/>
              <a:t>passwordless</a:t>
            </a:r>
            <a:r>
              <a:rPr lang="en-US" sz="2800"/>
              <a:t> since Nov 2020 on macOS!</a:t>
            </a:r>
          </a:p>
          <a:p>
            <a:pPr lvl="1"/>
            <a:r>
              <a:rPr lang="en-US" sz="2800"/>
              <a:t>Can be used with any app integrated in your Azure AD  </a:t>
            </a:r>
          </a:p>
          <a:p>
            <a:r>
              <a:rPr lang="en-US" sz="2800"/>
              <a:t>Passwordless methods</a:t>
            </a:r>
          </a:p>
          <a:p>
            <a:pPr lvl="1"/>
            <a:r>
              <a:rPr lang="en-US" sz="2800"/>
              <a:t>Authenticator app number match </a:t>
            </a:r>
          </a:p>
          <a:p>
            <a:pPr lvl="1"/>
            <a:r>
              <a:rPr lang="en-US" sz="2800"/>
              <a:t>FIDO2 Key </a:t>
            </a:r>
          </a:p>
          <a:p>
            <a:pPr lvl="2"/>
            <a:r>
              <a:rPr lang="en-US" sz="2800"/>
              <a:t>Private key never leaves the physical key</a:t>
            </a:r>
          </a:p>
          <a:p>
            <a:pPr lvl="2"/>
            <a:r>
              <a:rPr lang="en-US" sz="2800"/>
              <a:t>Edge and Chrome today</a:t>
            </a:r>
          </a:p>
          <a:p>
            <a:pPr lvl="2"/>
            <a:r>
              <a:rPr lang="en-US" sz="2800"/>
              <a:t>Safari in the future  </a:t>
            </a:r>
          </a:p>
          <a:p>
            <a:r>
              <a:rPr lang="en-US" sz="2800"/>
              <a:t>Passkeys</a:t>
            </a:r>
          </a:p>
          <a:p>
            <a:pPr lvl="1"/>
            <a:r>
              <a:rPr lang="en-US" sz="2800"/>
              <a:t>Emerging standard supported by Apple, Microsoft and Google!</a:t>
            </a:r>
          </a:p>
          <a:p>
            <a:pPr lvl="1"/>
            <a:r>
              <a:rPr lang="en-US" sz="280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083" y="4267200"/>
            <a:ext cx="6474318" cy="565650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135" y="3206392"/>
            <a:ext cx="5154986" cy="8564899"/>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type="body" idx="1"/>
          </p:nvPr>
        </p:nvSpPr>
        <p:spPr>
          <a:xfrm>
            <a:off x="1270000" y="4267200"/>
            <a:ext cx="12175429" cy="8432800"/>
          </a:xfrm>
        </p:spPr>
        <p:txBody>
          <a:bodyPr>
            <a:normAutofit fontScale="92500"/>
          </a:bodyPr>
          <a:lstStyle/>
          <a:p>
            <a:r>
              <a:rPr lang="en-US"/>
              <a:t>All the work you do for steps 1-4 won’t matter much if your apps aren’t integrated with your IDP</a:t>
            </a:r>
          </a:p>
          <a:p>
            <a:r>
              <a:rPr lang="en-US"/>
              <a:t>Azure AD can publish many kinds of apps</a:t>
            </a:r>
          </a:p>
          <a:p>
            <a:pPr lvl="1"/>
            <a:r>
              <a:rPr lang="en-US"/>
              <a:t>Modern Auth (SAML, OAuth 2.0, OIDC)</a:t>
            </a:r>
          </a:p>
          <a:p>
            <a:pPr lvl="1"/>
            <a:r>
              <a:rPr lang="en-US"/>
              <a:t>On-premises legacy Kerberos</a:t>
            </a:r>
          </a:p>
          <a:p>
            <a:pPr lvl="1"/>
            <a:r>
              <a:rPr lang="en-US"/>
              <a:t>Password-based</a:t>
            </a:r>
          </a:p>
          <a:p>
            <a:pPr lvl="1"/>
            <a:r>
              <a:rPr lang="en-US"/>
              <a:t>Almost anything else via 3</a:t>
            </a:r>
            <a:r>
              <a:rPr lang="en-US" baseline="30000"/>
              <a:t>rd</a:t>
            </a:r>
            <a:r>
              <a:rPr lang="en-US"/>
              <a:t> party integrations (F5, Akamai, etc.)</a:t>
            </a:r>
          </a:p>
          <a:p>
            <a:r>
              <a:rPr lang="en-US"/>
              <a:t>We try to make it easy for you…</a:t>
            </a:r>
          </a:p>
        </p:txBody>
      </p:sp>
      <p:sp>
        <p:nvSpPr>
          <p:cNvPr id="3" name="Rectangle 2">
            <a:extLst>
              <a:ext uri="{FF2B5EF4-FFF2-40B4-BE49-F238E27FC236}">
                <a16:creationId xmlns:a16="http://schemas.microsoft.com/office/drawing/2014/main" id="{6DCF20EF-83CB-7D19-0413-54C892D64C7C}"/>
              </a:ext>
            </a:extLst>
          </p:cNvPr>
          <p:cNvSpPr/>
          <p:nvPr/>
        </p:nvSpPr>
        <p:spPr bwMode="auto">
          <a:xfrm>
            <a:off x="13888185" y="4678216"/>
            <a:ext cx="10058400" cy="7282144"/>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nvGrpSpPr>
          <p:cNvPr id="6" name="Group 5">
            <a:extLst>
              <a:ext uri="{FF2B5EF4-FFF2-40B4-BE49-F238E27FC236}">
                <a16:creationId xmlns:a16="http://schemas.microsoft.com/office/drawing/2014/main" id="{F47CEFD9-5A58-042B-2FF1-BD2EB600415B}"/>
              </a:ext>
            </a:extLst>
          </p:cNvPr>
          <p:cNvGrpSpPr>
            <a:grpSpLocks noChangeAspect="1"/>
          </p:cNvGrpSpPr>
          <p:nvPr/>
        </p:nvGrpSpPr>
        <p:grpSpPr bwMode="black">
          <a:xfrm>
            <a:off x="14502155" y="5322661"/>
            <a:ext cx="2926080" cy="628194"/>
            <a:chOff x="457200" y="1643393"/>
            <a:chExt cx="4492753" cy="964540"/>
          </a:xfrm>
        </p:grpSpPr>
        <p:pic>
          <p:nvPicPr>
            <p:cNvPr id="7" name="Picture 6">
              <a:extLst>
                <a:ext uri="{FF2B5EF4-FFF2-40B4-BE49-F238E27FC236}">
                  <a16:creationId xmlns:a16="http://schemas.microsoft.com/office/drawing/2014/main" id="{040FC502-AFBB-A97F-6F22-23AFC00194C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FC120205-A832-07EB-AF2F-FB7326687670}"/>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9" name="Rectangle 8">
            <a:extLst>
              <a:ext uri="{FF2B5EF4-FFF2-40B4-BE49-F238E27FC236}">
                <a16:creationId xmlns:a16="http://schemas.microsoft.com/office/drawing/2014/main" id="{D51E9DEC-36F9-6921-B860-A05D97C682FC}"/>
              </a:ext>
            </a:extLst>
          </p:cNvPr>
          <p:cNvSpPr/>
          <p:nvPr/>
        </p:nvSpPr>
        <p:spPr>
          <a:xfrm>
            <a:off x="17363773" y="9417415"/>
            <a:ext cx="6140056" cy="1853392"/>
          </a:xfrm>
          <a:prstGeom prst="rect">
            <a:avLst/>
          </a:prstGeom>
        </p:spPr>
        <p:txBody>
          <a:bodyPr wrap="square">
            <a:spAutoFit/>
          </a:bodyPr>
          <a:lstStyle/>
          <a:p>
            <a:pPr algn="l" defTabSz="1828734" hangingPunct="1">
              <a:lnSpc>
                <a:spcPct val="110000"/>
              </a:lnSpc>
              <a:defRPr/>
            </a:pPr>
            <a:r>
              <a:rPr lang="en-US" sz="3600" kern="1200">
                <a:solidFill>
                  <a:srgbClr val="0078D4"/>
                </a:solidFill>
                <a:latin typeface="Graphik" panose="020B0503030202060203" pitchFamily="34" charset="77"/>
                <a:ea typeface="+mn-ea"/>
                <a:cs typeface="+mn-cs"/>
              </a:rPr>
              <a:t>3</a:t>
            </a:r>
            <a:r>
              <a:rPr lang="en-US" sz="3600" kern="1200" baseline="30000">
                <a:solidFill>
                  <a:srgbClr val="0078D4"/>
                </a:solidFill>
                <a:latin typeface="Graphik" panose="020B0503030202060203" pitchFamily="34" charset="77"/>
                <a:ea typeface="+mn-ea"/>
                <a:cs typeface="+mn-cs"/>
              </a:rPr>
              <a:t>rd</a:t>
            </a:r>
            <a:r>
              <a:rPr lang="en-US" sz="3600" kern="1200">
                <a:solidFill>
                  <a:srgbClr val="0078D4"/>
                </a:solidFill>
                <a:latin typeface="Graphik" panose="020B0503030202060203" pitchFamily="34" charset="77"/>
                <a:ea typeface="+mn-ea"/>
                <a:cs typeface="+mn-cs"/>
              </a:rPr>
              <a:t> party apps from Microsoft’s internal ADFS to Azure Active Directory</a:t>
            </a:r>
            <a:endParaRPr lang="en-US" sz="3200" kern="1200">
              <a:solidFill>
                <a:srgbClr val="1A1A1A"/>
              </a:solidFill>
              <a:latin typeface="Graphik" panose="020B0503030202060203" pitchFamily="34" charset="77"/>
              <a:ea typeface="+mn-ea"/>
              <a:cs typeface="+mn-cs"/>
            </a:endParaRPr>
          </a:p>
        </p:txBody>
      </p:sp>
      <p:sp>
        <p:nvSpPr>
          <p:cNvPr id="10" name="Rectangle 9">
            <a:extLst>
              <a:ext uri="{FF2B5EF4-FFF2-40B4-BE49-F238E27FC236}">
                <a16:creationId xmlns:a16="http://schemas.microsoft.com/office/drawing/2014/main" id="{B93308EC-07EF-30E6-4922-197893ED4B86}"/>
              </a:ext>
            </a:extLst>
          </p:cNvPr>
          <p:cNvSpPr/>
          <p:nvPr/>
        </p:nvSpPr>
        <p:spPr>
          <a:xfrm>
            <a:off x="16775834" y="7060413"/>
            <a:ext cx="6399509" cy="2529923"/>
          </a:xfrm>
          <a:prstGeom prst="rect">
            <a:avLst/>
          </a:prstGeom>
        </p:spPr>
        <p:txBody>
          <a:bodyPr wrap="none">
            <a:spAutoFit/>
          </a:bodyPr>
          <a:lstStyle/>
          <a:p>
            <a:pPr defTabSz="1865016" hangingPunct="1">
              <a:lnSpc>
                <a:spcPct val="90000"/>
              </a:lnSpc>
              <a:defRPr/>
            </a:pPr>
            <a:r>
              <a:rPr lang="en-US" sz="17600" spc="-600">
                <a:ln w="3175">
                  <a:noFill/>
                </a:ln>
                <a:solidFill>
                  <a:srgbClr val="0078D7"/>
                </a:solidFill>
                <a:latin typeface="Graphik" panose="020B0503030202060203" pitchFamily="34" charset="77"/>
                <a:ea typeface="+mn-ea"/>
                <a:cs typeface="Segoe UI Semilight" panose="020B0402040204020203" pitchFamily="34" charset="0"/>
              </a:rPr>
              <a:t>17,987</a:t>
            </a:r>
            <a:endParaRPr lang="en-US" sz="17600" b="1" spc="-600">
              <a:ln w="3175">
                <a:noFill/>
              </a:ln>
              <a:solidFill>
                <a:srgbClr val="0078D7"/>
              </a:solidFill>
              <a:latin typeface="Graphik" panose="020B0503030202060203" pitchFamily="34" charset="77"/>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E0485A88-A5B8-3E93-A9A9-B0725B72BF3E}"/>
              </a:ext>
            </a:extLst>
          </p:cNvPr>
          <p:cNvSpPr/>
          <p:nvPr/>
        </p:nvSpPr>
        <p:spPr>
          <a:xfrm>
            <a:off x="17363773" y="6249376"/>
            <a:ext cx="5486400" cy="716350"/>
          </a:xfrm>
          <a:prstGeom prst="rect">
            <a:avLst/>
          </a:prstGeom>
        </p:spPr>
        <p:txBody>
          <a:bodyPr wrap="square">
            <a:spAutoFit/>
          </a:bodyPr>
          <a:lstStyle/>
          <a:p>
            <a:pPr algn="l" defTabSz="1828734" hangingPunct="1">
              <a:lnSpc>
                <a:spcPct val="110000"/>
              </a:lnSpc>
              <a:defRPr/>
            </a:pPr>
            <a:r>
              <a:rPr lang="en-US" sz="4000" kern="1200">
                <a:solidFill>
                  <a:srgbClr val="0078D4"/>
                </a:solidFill>
                <a:latin typeface="Graphik" panose="020B0503030202060203" pitchFamily="34" charset="77"/>
                <a:ea typeface="+mn-ea"/>
                <a:cs typeface="+mn-cs"/>
              </a:rPr>
              <a:t>Microsoft IT moved</a:t>
            </a:r>
          </a:p>
        </p:txBody>
      </p:sp>
      <p:pic>
        <p:nvPicPr>
          <p:cNvPr id="12" name="Picture 11">
            <a:extLst>
              <a:ext uri="{FF2B5EF4-FFF2-40B4-BE49-F238E27FC236}">
                <a16:creationId xmlns:a16="http://schemas.microsoft.com/office/drawing/2014/main" id="{FC0B69AD-D62C-9BE4-8381-160C027CA571}"/>
              </a:ext>
            </a:extLst>
          </p:cNvPr>
          <p:cNvPicPr>
            <a:picLocks noChangeAspect="1"/>
          </p:cNvPicPr>
          <p:nvPr/>
        </p:nvPicPr>
        <p:blipFill>
          <a:blip r:embed="rId3"/>
          <a:stretch>
            <a:fillRect/>
          </a:stretch>
        </p:blipFill>
        <p:spPr>
          <a:xfrm>
            <a:off x="14499870" y="7224875"/>
            <a:ext cx="2316646" cy="2316646"/>
          </a:xfrm>
          <a:prstGeom prst="rect">
            <a:avLst/>
          </a:prstGeom>
        </p:spPr>
      </p:pic>
    </p:spTree>
    <p:extLst>
      <p:ext uri="{BB962C8B-B14F-4D97-AF65-F5344CB8AC3E}">
        <p14:creationId xmlns:p14="http://schemas.microsoft.com/office/powerpoint/2010/main" val="2989516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type="body" idx="1"/>
          </p:nvPr>
        </p:nvSpPr>
        <p:spPr>
          <a:xfrm>
            <a:off x="1270000" y="4267200"/>
            <a:ext cx="12175429" cy="8432800"/>
          </a:xfrm>
        </p:spPr>
        <p:txBody>
          <a:bodyPr>
            <a:normAutofit fontScale="92500"/>
          </a:bodyPr>
          <a:lstStyle/>
          <a:p>
            <a:r>
              <a:rPr lang="en-US"/>
              <a:t>All the work you do for steps 1-4 won’t matter much if your apps aren’t integrated with your IDP</a:t>
            </a:r>
          </a:p>
          <a:p>
            <a:r>
              <a:rPr lang="en-US"/>
              <a:t>Azure AD can publish many kinds of apps</a:t>
            </a:r>
          </a:p>
          <a:p>
            <a:pPr lvl="1"/>
            <a:r>
              <a:rPr lang="en-US"/>
              <a:t>Modern Auth (SAML, OAuth 2.0, OIDC)</a:t>
            </a:r>
          </a:p>
          <a:p>
            <a:pPr lvl="1"/>
            <a:r>
              <a:rPr lang="en-US"/>
              <a:t>On-premises legacy Kerberos</a:t>
            </a:r>
          </a:p>
          <a:p>
            <a:pPr lvl="1"/>
            <a:r>
              <a:rPr lang="en-US"/>
              <a:t>Password-based</a:t>
            </a:r>
          </a:p>
          <a:p>
            <a:pPr lvl="1"/>
            <a:r>
              <a:rPr lang="en-US"/>
              <a:t>Almost anything else via 3</a:t>
            </a:r>
            <a:r>
              <a:rPr lang="en-US" baseline="30000"/>
              <a:t>rd</a:t>
            </a:r>
            <a:r>
              <a:rPr lang="en-US"/>
              <a:t> party integrations (F5, Akamai, etc.)</a:t>
            </a:r>
          </a:p>
          <a:p>
            <a:r>
              <a:rPr lang="en-US"/>
              <a:t>We try to make it easy for you…</a:t>
            </a:r>
          </a:p>
        </p:txBody>
      </p:sp>
      <p:pic>
        <p:nvPicPr>
          <p:cNvPr id="5" name="Picture 4">
            <a:extLst>
              <a:ext uri="{FF2B5EF4-FFF2-40B4-BE49-F238E27FC236}">
                <a16:creationId xmlns:a16="http://schemas.microsoft.com/office/drawing/2014/main" id="{821E024B-2DF9-2E14-E03A-A643EAB2B72E}"/>
              </a:ext>
            </a:extLst>
          </p:cNvPr>
          <p:cNvPicPr>
            <a:picLocks noChangeAspect="1"/>
          </p:cNvPicPr>
          <p:nvPr/>
        </p:nvPicPr>
        <p:blipFill>
          <a:blip r:embed="rId2"/>
          <a:stretch>
            <a:fillRect/>
          </a:stretch>
        </p:blipFill>
        <p:spPr>
          <a:xfrm>
            <a:off x="15107974" y="3654084"/>
            <a:ext cx="8223080" cy="6407831"/>
          </a:xfrm>
          <a:prstGeom prst="rect">
            <a:avLst/>
          </a:prstGeom>
        </p:spPr>
      </p:pic>
    </p:spTree>
    <p:extLst>
      <p:ext uri="{BB962C8B-B14F-4D97-AF65-F5344CB8AC3E}">
        <p14:creationId xmlns:p14="http://schemas.microsoft.com/office/powerpoint/2010/main" val="2539303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What are Azure AD and Conditional Access?"/>
          <p:cNvSpPr txBox="1">
            <a:spLocks noGrp="1"/>
          </p:cNvSpPr>
          <p:nvPr>
            <p:ph type="title"/>
          </p:nvPr>
        </p:nvSpPr>
        <p:spPr>
          <a:prstGeom prst="rect">
            <a:avLst/>
          </a:prstGeom>
        </p:spPr>
        <p:txBody>
          <a:bodyPr/>
          <a:lstStyle/>
          <a:p>
            <a:r>
              <a:t>What </a:t>
            </a:r>
            <a:r>
              <a:rPr lang="en-US"/>
              <a:t>is</a:t>
            </a:r>
            <a:r>
              <a:t> Azure AD and Conditional Access?</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7342-55E0-4D5E-8CB7-27AEE8BE8B16}"/>
              </a:ext>
            </a:extLst>
          </p:cNvPr>
          <p:cNvSpPr>
            <a:spLocks noGrp="1"/>
          </p:cNvSpPr>
          <p:nvPr>
            <p:ph type="title"/>
          </p:nvPr>
        </p:nvSpPr>
        <p:spPr>
          <a:xfrm>
            <a:off x="2315308" y="656304"/>
            <a:ext cx="19753384" cy="1283636"/>
          </a:xfrm>
          <a:ln>
            <a:noFill/>
          </a:ln>
        </p:spPr>
        <p:txBody>
          <a:bodyPr>
            <a:normAutofit fontScale="90000"/>
          </a:bodyPr>
          <a:lstStyle/>
          <a:p>
            <a:r>
              <a:rPr lang="en-US" sz="8000">
                <a:latin typeface="+mj-lt"/>
              </a:rPr>
              <a:t>Recommendation 5: SSO All the things! </a:t>
            </a:r>
            <a:br>
              <a:rPr lang="en-US" sz="8000">
                <a:latin typeface="Graphik" panose="020B0503030202060203" pitchFamily="34" charset="77"/>
              </a:rPr>
            </a:br>
            <a:r>
              <a:rPr lang="en-US" sz="5300">
                <a:cs typeface="Segoe UI Semibold" panose="020B0702040204020203" pitchFamily="34" charset="0"/>
              </a:rPr>
              <a:t>3000+ pre-integrated apps in the gallery</a:t>
            </a:r>
            <a:endParaRPr lang="en-US" sz="6700">
              <a:cs typeface="Segoe UI Semibold" panose="020B0702040204020203" pitchFamily="34" charset="0"/>
            </a:endParaRPr>
          </a:p>
        </p:txBody>
      </p:sp>
      <p:sp>
        <p:nvSpPr>
          <p:cNvPr id="5" name="Rectangle 4">
            <a:extLst>
              <a:ext uri="{FF2B5EF4-FFF2-40B4-BE49-F238E27FC236}">
                <a16:creationId xmlns:a16="http://schemas.microsoft.com/office/drawing/2014/main" id="{4BD82A9E-F38D-4286-BBDD-B474D3C8EE3A}"/>
              </a:ext>
            </a:extLst>
          </p:cNvPr>
          <p:cNvSpPr/>
          <p:nvPr/>
        </p:nvSpPr>
        <p:spPr>
          <a:xfrm>
            <a:off x="980412" y="12423338"/>
            <a:ext cx="22423176" cy="707886"/>
          </a:xfrm>
          <a:prstGeom prst="rect">
            <a:avLst/>
          </a:prstGeom>
          <a:ln>
            <a:noFill/>
          </a:ln>
        </p:spPr>
        <p:txBody>
          <a:bodyPr wrap="square">
            <a:spAutoFit/>
          </a:bodyPr>
          <a:lstStyle/>
          <a:p>
            <a:r>
              <a:rPr lang="en-US" sz="4000" b="1">
                <a:solidFill>
                  <a:schemeClr val="accent1"/>
                </a:solidFill>
                <a:latin typeface="Graphik" panose="020B0503030202060203" pitchFamily="34" charset="77"/>
                <a:ea typeface="+mn-ea"/>
                <a:cs typeface="Segoe UI Light" panose="020B0502040204020203" pitchFamily="34" charset="0"/>
              </a:rPr>
              <a:t>Request a gallery app</a:t>
            </a:r>
            <a:r>
              <a:rPr lang="en-US" sz="4000">
                <a:solidFill>
                  <a:schemeClr val="accent1"/>
                </a:solidFill>
                <a:latin typeface="Graphik" panose="020B0503030202060203" pitchFamily="34" charset="77"/>
                <a:ea typeface="+mn-ea"/>
                <a:cs typeface="Segoe UI Light" panose="020B0502040204020203" pitchFamily="34" charset="0"/>
              </a:rPr>
              <a:t>: https://</a:t>
            </a:r>
            <a:r>
              <a:rPr lang="en-US" sz="4000" err="1">
                <a:solidFill>
                  <a:schemeClr val="accent1"/>
                </a:solidFill>
                <a:latin typeface="Graphik" panose="020B0503030202060203" pitchFamily="34" charset="77"/>
                <a:ea typeface="+mn-ea"/>
                <a:cs typeface="Segoe UI Light" panose="020B0502040204020203" pitchFamily="34" charset="0"/>
              </a:rPr>
              <a:t>aka.ms</a:t>
            </a:r>
            <a:r>
              <a:rPr lang="en-US" sz="4000">
                <a:solidFill>
                  <a:schemeClr val="accent1"/>
                </a:solidFill>
                <a:latin typeface="Graphik" panose="020B0503030202060203" pitchFamily="34" charset="77"/>
                <a:ea typeface="+mn-ea"/>
                <a:cs typeface="Segoe UI Light" panose="020B0502040204020203" pitchFamily="34" charset="0"/>
              </a:rPr>
              <a:t>/</a:t>
            </a:r>
            <a:r>
              <a:rPr lang="en-US" sz="4000" err="1">
                <a:solidFill>
                  <a:schemeClr val="accent1"/>
                </a:solidFill>
                <a:latin typeface="Graphik" panose="020B0503030202060203" pitchFamily="34" charset="77"/>
                <a:ea typeface="+mn-ea"/>
                <a:cs typeface="Segoe UI Light" panose="020B0502040204020203" pitchFamily="34" charset="0"/>
              </a:rPr>
              <a:t>AADAppGalleryRequest</a:t>
            </a:r>
            <a:endParaRPr lang="en-US" sz="4000">
              <a:solidFill>
                <a:schemeClr val="accent1"/>
              </a:solidFill>
              <a:latin typeface="Graphik" panose="020B0503030202060203" pitchFamily="34" charset="77"/>
              <a:ea typeface="+mn-ea"/>
              <a:cs typeface="Segoe UI Light" panose="020B0502040204020203" pitchFamily="34" charset="0"/>
            </a:endParaRPr>
          </a:p>
        </p:txBody>
      </p:sp>
      <p:graphicFrame>
        <p:nvGraphicFramePr>
          <p:cNvPr id="59" name="Table 58">
            <a:extLst>
              <a:ext uri="{FF2B5EF4-FFF2-40B4-BE49-F238E27FC236}">
                <a16:creationId xmlns:a16="http://schemas.microsoft.com/office/drawing/2014/main" id="{256D8036-B3CD-AEA4-5314-E72179E56696}"/>
              </a:ext>
            </a:extLst>
          </p:cNvPr>
          <p:cNvGraphicFramePr>
            <a:graphicFrameLocks noGrp="1"/>
          </p:cNvGraphicFramePr>
          <p:nvPr>
            <p:extLst>
              <p:ext uri="{D42A27DB-BD31-4B8C-83A1-F6EECF244321}">
                <p14:modId xmlns:p14="http://schemas.microsoft.com/office/powerpoint/2010/main" val="384479388"/>
              </p:ext>
            </p:extLst>
          </p:nvPr>
        </p:nvGraphicFramePr>
        <p:xfrm>
          <a:off x="13553336" y="2940934"/>
          <a:ext cx="10241280" cy="73152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760262325"/>
                    </a:ext>
                  </a:extLst>
                </a:gridCol>
                <a:gridCol w="2560320">
                  <a:extLst>
                    <a:ext uri="{9D8B030D-6E8A-4147-A177-3AD203B41FA5}">
                      <a16:colId xmlns:a16="http://schemas.microsoft.com/office/drawing/2014/main" val="3964164866"/>
                    </a:ext>
                  </a:extLst>
                </a:gridCol>
              </a:tblGrid>
              <a:tr h="1828800">
                <a:tc>
                  <a:txBody>
                    <a:bodyPr/>
                    <a:lstStyle/>
                    <a:p>
                      <a:r>
                        <a:rPr lang="en-US" sz="1800" spc="-30" err="1"/>
                        <a:t>Myday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Canvas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Calendly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Templafy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a:t>Doodle AG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Smartsheet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Nine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K2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800" spc="-30"/>
                        <a:t>Exclaimer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Firefly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Insights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Cronofy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err="1"/>
                        <a:t>Flipgrid</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Edmodo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Boomerang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t>Bluemail</a:t>
                      </a:r>
                      <a:endParaRPr lang="en-US" sz="1800" spc="-30" dirty="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bl>
          </a:graphicData>
        </a:graphic>
      </p:graphicFrame>
      <p:graphicFrame>
        <p:nvGraphicFramePr>
          <p:cNvPr id="60" name="Table 59">
            <a:extLst>
              <a:ext uri="{FF2B5EF4-FFF2-40B4-BE49-F238E27FC236}">
                <a16:creationId xmlns:a16="http://schemas.microsoft.com/office/drawing/2014/main" id="{08A16DA7-C717-F4AB-A117-40E9269F6446}"/>
              </a:ext>
            </a:extLst>
          </p:cNvPr>
          <p:cNvGraphicFramePr>
            <a:graphicFrameLocks noGrp="1"/>
          </p:cNvGraphicFramePr>
          <p:nvPr>
            <p:extLst>
              <p:ext uri="{D42A27DB-BD31-4B8C-83A1-F6EECF244321}">
                <p14:modId xmlns:p14="http://schemas.microsoft.com/office/powerpoint/2010/main" val="2903313972"/>
              </p:ext>
            </p:extLst>
          </p:nvPr>
        </p:nvGraphicFramePr>
        <p:xfrm>
          <a:off x="477416" y="2940934"/>
          <a:ext cx="768096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1751437910"/>
                    </a:ext>
                  </a:extLst>
                </a:gridCol>
              </a:tblGrid>
              <a:tr h="1828800">
                <a:tc>
                  <a:txBody>
                    <a:bodyPr/>
                    <a:lstStyle/>
                    <a:p>
                      <a:r>
                        <a:rPr lang="en-US" sz="1800" spc="-30">
                          <a:solidFill>
                            <a:schemeClr val="tx1"/>
                          </a:solidFill>
                        </a:rPr>
                        <a:t>Sauce Labs – Mobile and Web testing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SkyHigh</a:t>
                      </a:r>
                      <a:r>
                        <a:rPr lang="en-US" sz="1800" spc="-30">
                          <a:solidFill>
                            <a:schemeClr val="tx1"/>
                          </a:solidFill>
                        </a:rPr>
                        <a:t>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Jamf</a:t>
                      </a:r>
                      <a:r>
                        <a:rPr lang="en-US" sz="1800" spc="-30">
                          <a:solidFill>
                            <a:schemeClr val="tx1"/>
                          </a:solidFill>
                        </a:rPr>
                        <a:t> Pro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err="1">
                          <a:solidFill>
                            <a:schemeClr val="tx1"/>
                          </a:solidFill>
                        </a:rPr>
                        <a:t>Skillport</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1800" spc="-30">
                          <a:solidFill>
                            <a:schemeClr val="tx1"/>
                          </a:solidFill>
                        </a:rPr>
                        <a:t>Palo Alto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Fidelity </a:t>
                      </a:r>
                      <a:r>
                        <a:rPr lang="en-US" sz="1800" spc="-30" err="1">
                          <a:solidFill>
                            <a:schemeClr val="tx1"/>
                          </a:solidFill>
                        </a:rPr>
                        <a:t>NetBenefits</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600" spc="-30">
                          <a:solidFill>
                            <a:schemeClr val="tx1"/>
                          </a:solidFill>
                        </a:rPr>
                        <a:t>OneTrust Privacy </a:t>
                      </a:r>
                      <a:r>
                        <a:rPr lang="en-US" sz="1600" spc="-30" baseline="0">
                          <a:solidFill>
                            <a:schemeClr val="tx1"/>
                          </a:solidFill>
                        </a:rPr>
                        <a:t>Management Software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Creative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Experience Manager</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a:solidFill>
                            <a:schemeClr val="tx1"/>
                          </a:solidFill>
                        </a:rPr>
                        <a:t>Apptio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Carlson Wagonlit Travel</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DigiCert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r>
                        <a:rPr lang="en-US" sz="1600" spc="-30">
                          <a:solidFill>
                            <a:schemeClr val="tx1"/>
                          </a:solidFill>
                        </a:rPr>
                        <a:t>SAP Cloud Platform Identity Authentication</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Form.com</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solidFill>
                            <a:schemeClr val="tx1"/>
                          </a:solidFill>
                        </a:rPr>
                        <a:t>OrgChart</a:t>
                      </a:r>
                      <a:r>
                        <a:rPr lang="en-US" sz="1800" spc="-30" dirty="0">
                          <a:solidFill>
                            <a:schemeClr val="tx1"/>
                          </a:solidFill>
                        </a:rPr>
                        <a:t> Now</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graphicFrame>
        <p:nvGraphicFramePr>
          <p:cNvPr id="61" name="Table 60">
            <a:extLst>
              <a:ext uri="{FF2B5EF4-FFF2-40B4-BE49-F238E27FC236}">
                <a16:creationId xmlns:a16="http://schemas.microsoft.com/office/drawing/2014/main" id="{38B4C5FA-77AB-D9B6-C177-4F3954A99249}"/>
              </a:ext>
            </a:extLst>
          </p:cNvPr>
          <p:cNvGraphicFramePr>
            <a:graphicFrameLocks noGrp="1"/>
          </p:cNvGraphicFramePr>
          <p:nvPr>
            <p:extLst>
              <p:ext uri="{D42A27DB-BD31-4B8C-83A1-F6EECF244321}">
                <p14:modId xmlns:p14="http://schemas.microsoft.com/office/powerpoint/2010/main" val="1761689086"/>
              </p:ext>
            </p:extLst>
          </p:nvPr>
        </p:nvGraphicFramePr>
        <p:xfrm>
          <a:off x="8295536" y="2940934"/>
          <a:ext cx="512064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tblGrid>
              <a:tr h="1828800">
                <a:tc>
                  <a:txBody>
                    <a:bodyPr/>
                    <a:lstStyle/>
                    <a:p>
                      <a:pPr marL="0" algn="ctr" defTabSz="932742" rtl="0" eaLnBrk="1" latinLnBrk="0" hangingPunct="1"/>
                      <a:r>
                        <a:rPr lang="en-US" sz="1800" kern="1200" spc="-30">
                          <a:solidFill>
                            <a:schemeClr val="tx1"/>
                          </a:solidFill>
                          <a:latin typeface="+mn-lt"/>
                          <a:ea typeface="+mn-ea"/>
                          <a:cs typeface="+mn-cs"/>
                        </a:rPr>
                        <a:t>Cisco WebEx</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Samanage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pPr marL="0" algn="ctr" defTabSz="932742" rtl="0" eaLnBrk="1" latinLnBrk="0" hangingPunct="1"/>
                      <a:r>
                        <a:rPr lang="en-US" sz="1800" kern="1200" spc="-30">
                          <a:solidFill>
                            <a:schemeClr val="tx1"/>
                          </a:solidFill>
                          <a:latin typeface="+mn-lt"/>
                          <a:ea typeface="+mn-ea"/>
                          <a:cs typeface="+mn-cs"/>
                        </a:rPr>
                        <a:t>GitHub</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LucidChart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pPr marL="0" algn="ctr" defTabSz="932742" rtl="0" eaLnBrk="1" latinLnBrk="0" hangingPunct="1"/>
                      <a:r>
                        <a:rPr lang="en-US" sz="1800" kern="1200" spc="-30">
                          <a:solidFill>
                            <a:schemeClr val="tx1"/>
                          </a:solidFill>
                          <a:latin typeface="+mn-lt"/>
                          <a:ea typeface="+mn-ea"/>
                          <a:cs typeface="+mn-cs"/>
                        </a:rPr>
                        <a:t>BlueJeans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Zendesk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pPr marL="0" algn="ctr" defTabSz="932742" rtl="0" eaLnBrk="1" latinLnBrk="0" hangingPunct="1"/>
                      <a:r>
                        <a:rPr lang="en-US" sz="1800" kern="1200" spc="-30">
                          <a:solidFill>
                            <a:schemeClr val="tx1"/>
                          </a:solidFill>
                          <a:latin typeface="+mn-lt"/>
                          <a:ea typeface="+mn-ea"/>
                          <a:cs typeface="+mn-cs"/>
                        </a:rPr>
                        <a:t>Tableau Online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ThousandEyes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pPr marL="0" algn="ctr" defTabSz="932742" rtl="0" eaLnBrk="1" latinLnBrk="0" hangingPunct="1"/>
                      <a:r>
                        <a:rPr lang="en-US" sz="1800" kern="1200" spc="-30">
                          <a:solidFill>
                            <a:schemeClr val="tx1"/>
                          </a:solidFill>
                          <a:latin typeface="+mn-lt"/>
                          <a:ea typeface="+mn-ea"/>
                          <a:cs typeface="+mn-cs"/>
                        </a:rPr>
                        <a:t>Pingboard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dirty="0">
                          <a:solidFill>
                            <a:schemeClr val="tx1"/>
                          </a:solidFill>
                          <a:latin typeface="+mn-lt"/>
                          <a:ea typeface="+mn-ea"/>
                          <a:cs typeface="+mn-cs"/>
                        </a:rPr>
                        <a:t>Slack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sp>
        <p:nvSpPr>
          <p:cNvPr id="62" name="Rectangle 61">
            <a:extLst>
              <a:ext uri="{FF2B5EF4-FFF2-40B4-BE49-F238E27FC236}">
                <a16:creationId xmlns:a16="http://schemas.microsoft.com/office/drawing/2014/main" id="{5173172F-E40C-2D41-2802-0EA8FEE210C0}"/>
              </a:ext>
            </a:extLst>
          </p:cNvPr>
          <p:cNvSpPr/>
          <p:nvPr/>
        </p:nvSpPr>
        <p:spPr>
          <a:xfrm>
            <a:off x="8295536" y="2213042"/>
            <a:ext cx="512064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Provisioning Connectors</a:t>
            </a:r>
          </a:p>
        </p:txBody>
      </p:sp>
      <p:sp>
        <p:nvSpPr>
          <p:cNvPr id="63" name="Rectangle 62">
            <a:extLst>
              <a:ext uri="{FF2B5EF4-FFF2-40B4-BE49-F238E27FC236}">
                <a16:creationId xmlns:a16="http://schemas.microsoft.com/office/drawing/2014/main" id="{98B56344-BF83-8646-3F43-2F3FD5A1C1EC}"/>
              </a:ext>
            </a:extLst>
          </p:cNvPr>
          <p:cNvSpPr/>
          <p:nvPr/>
        </p:nvSpPr>
        <p:spPr>
          <a:xfrm>
            <a:off x="13553336" y="2213042"/>
            <a:ext cx="1024128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3</a:t>
            </a:r>
            <a:r>
              <a:rPr lang="en-US" sz="3200" kern="1200" baseline="30000">
                <a:solidFill>
                  <a:srgbClr val="0078D4"/>
                </a:solidFill>
                <a:latin typeface="Graphik" panose="020B0503030202060203" pitchFamily="34" charset="77"/>
                <a:ea typeface="+mn-ea"/>
                <a:cs typeface="+mn-cs"/>
              </a:rPr>
              <a:t>rd</a:t>
            </a:r>
            <a:r>
              <a:rPr lang="en-US" sz="3200" kern="1200">
                <a:solidFill>
                  <a:srgbClr val="0078D4"/>
                </a:solidFill>
                <a:latin typeface="Graphik" panose="020B0503030202060203" pitchFamily="34" charset="77"/>
                <a:ea typeface="+mn-ea"/>
                <a:cs typeface="+mn-cs"/>
              </a:rPr>
              <a:t> party native Azure AD apps</a:t>
            </a:r>
          </a:p>
        </p:txBody>
      </p:sp>
      <p:sp>
        <p:nvSpPr>
          <p:cNvPr id="64" name="Rectangle 63">
            <a:extLst>
              <a:ext uri="{FF2B5EF4-FFF2-40B4-BE49-F238E27FC236}">
                <a16:creationId xmlns:a16="http://schemas.microsoft.com/office/drawing/2014/main" id="{2D6C1A69-2542-ED6F-2B21-273246AFA183}"/>
              </a:ext>
            </a:extLst>
          </p:cNvPr>
          <p:cNvSpPr/>
          <p:nvPr/>
        </p:nvSpPr>
        <p:spPr>
          <a:xfrm>
            <a:off x="477416" y="2213042"/>
            <a:ext cx="768096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Federated Connectors</a:t>
            </a:r>
          </a:p>
        </p:txBody>
      </p:sp>
      <p:grpSp>
        <p:nvGrpSpPr>
          <p:cNvPr id="65" name="Group 64">
            <a:extLst>
              <a:ext uri="{FF2B5EF4-FFF2-40B4-BE49-F238E27FC236}">
                <a16:creationId xmlns:a16="http://schemas.microsoft.com/office/drawing/2014/main" id="{FB83F431-4DDF-810E-91A1-958A5F752621}"/>
              </a:ext>
            </a:extLst>
          </p:cNvPr>
          <p:cNvGrpSpPr/>
          <p:nvPr/>
        </p:nvGrpSpPr>
        <p:grpSpPr>
          <a:xfrm>
            <a:off x="1310688" y="3169217"/>
            <a:ext cx="6001688" cy="8225942"/>
            <a:chOff x="683336" y="1968342"/>
            <a:chExt cx="3000844" cy="4112971"/>
          </a:xfrm>
        </p:grpSpPr>
        <p:pic>
          <p:nvPicPr>
            <p:cNvPr id="66" name="Picture 4" descr="https://az495088.vo.msecnd.net/app-logo/saucelabs_215.png">
              <a:extLst>
                <a:ext uri="{FF2B5EF4-FFF2-40B4-BE49-F238E27FC236}">
                  <a16:creationId xmlns:a16="http://schemas.microsoft.com/office/drawing/2014/main" id="{032B0FEF-91FF-5C57-6081-A18C03AF6CCF}"/>
                </a:ext>
              </a:extLst>
            </p:cNvPr>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336" y="1968342"/>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3A23BD6-A782-17C6-7D66-07FCFEAEBB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58340" y="3796228"/>
              <a:ext cx="457200" cy="457200"/>
            </a:xfrm>
            <a:prstGeom prst="rect">
              <a:avLst/>
            </a:prstGeom>
            <a:ln>
              <a:noFill/>
            </a:ln>
          </p:spPr>
        </p:pic>
        <p:pic>
          <p:nvPicPr>
            <p:cNvPr id="68" name="Picture 67">
              <a:extLst>
                <a:ext uri="{FF2B5EF4-FFF2-40B4-BE49-F238E27FC236}">
                  <a16:creationId xmlns:a16="http://schemas.microsoft.com/office/drawing/2014/main" id="{3ED10FDE-1CA9-76DC-A82A-2994D601398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26980" y="3796228"/>
              <a:ext cx="457200" cy="457200"/>
            </a:xfrm>
            <a:prstGeom prst="rect">
              <a:avLst/>
            </a:prstGeom>
            <a:ln>
              <a:noFill/>
            </a:ln>
          </p:spPr>
        </p:pic>
        <p:pic>
          <p:nvPicPr>
            <p:cNvPr id="69" name="Picture 68">
              <a:extLst>
                <a:ext uri="{FF2B5EF4-FFF2-40B4-BE49-F238E27FC236}">
                  <a16:creationId xmlns:a16="http://schemas.microsoft.com/office/drawing/2014/main" id="{B96AE037-E869-60AC-76B6-249F16101E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3336" y="4710171"/>
              <a:ext cx="457200" cy="457200"/>
            </a:xfrm>
            <a:prstGeom prst="rect">
              <a:avLst/>
            </a:prstGeom>
            <a:ln>
              <a:noFill/>
            </a:ln>
          </p:spPr>
        </p:pic>
        <p:pic>
          <p:nvPicPr>
            <p:cNvPr id="70" name="Picture 69">
              <a:extLst>
                <a:ext uri="{FF2B5EF4-FFF2-40B4-BE49-F238E27FC236}">
                  <a16:creationId xmlns:a16="http://schemas.microsoft.com/office/drawing/2014/main" id="{538212BF-308D-E349-5550-EE756595CAD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58340" y="4710171"/>
              <a:ext cx="457200" cy="457200"/>
            </a:xfrm>
            <a:prstGeom prst="rect">
              <a:avLst/>
            </a:prstGeom>
            <a:ln>
              <a:noFill/>
            </a:ln>
          </p:spPr>
        </p:pic>
        <p:pic>
          <p:nvPicPr>
            <p:cNvPr id="71" name="Picture 70">
              <a:extLst>
                <a:ext uri="{FF2B5EF4-FFF2-40B4-BE49-F238E27FC236}">
                  <a16:creationId xmlns:a16="http://schemas.microsoft.com/office/drawing/2014/main" id="{EB4D3019-F114-9584-BF39-26CDFCD31D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6980" y="4710171"/>
              <a:ext cx="457200" cy="457200"/>
            </a:xfrm>
            <a:prstGeom prst="rect">
              <a:avLst/>
            </a:prstGeom>
            <a:ln>
              <a:noFill/>
            </a:ln>
          </p:spPr>
        </p:pic>
        <p:pic>
          <p:nvPicPr>
            <p:cNvPr id="72" name="Picture 71">
              <a:extLst>
                <a:ext uri="{FF2B5EF4-FFF2-40B4-BE49-F238E27FC236}">
                  <a16:creationId xmlns:a16="http://schemas.microsoft.com/office/drawing/2014/main" id="{1FA7BD83-18AC-E325-1856-01D3647DB6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226980" y="2882285"/>
              <a:ext cx="457200" cy="457200"/>
            </a:xfrm>
            <a:prstGeom prst="rect">
              <a:avLst/>
            </a:prstGeom>
            <a:ln>
              <a:noFill/>
            </a:ln>
          </p:spPr>
        </p:pic>
        <p:pic>
          <p:nvPicPr>
            <p:cNvPr id="73" name="Picture 72">
              <a:extLst>
                <a:ext uri="{FF2B5EF4-FFF2-40B4-BE49-F238E27FC236}">
                  <a16:creationId xmlns:a16="http://schemas.microsoft.com/office/drawing/2014/main" id="{50C446A2-DCDE-3BFE-A119-4D565BE57B8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58340" y="5624113"/>
              <a:ext cx="457200" cy="457200"/>
            </a:xfrm>
            <a:prstGeom prst="rect">
              <a:avLst/>
            </a:prstGeom>
            <a:ln>
              <a:noFill/>
            </a:ln>
          </p:spPr>
        </p:pic>
        <p:pic>
          <p:nvPicPr>
            <p:cNvPr id="74" name="Picture 73">
              <a:extLst>
                <a:ext uri="{FF2B5EF4-FFF2-40B4-BE49-F238E27FC236}">
                  <a16:creationId xmlns:a16="http://schemas.microsoft.com/office/drawing/2014/main" id="{05F51D2A-7165-9F4B-7F74-726AA4C5C4E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226980" y="1968342"/>
              <a:ext cx="457200" cy="457200"/>
            </a:xfrm>
            <a:prstGeom prst="rect">
              <a:avLst/>
            </a:prstGeom>
            <a:ln>
              <a:noFill/>
            </a:ln>
          </p:spPr>
        </p:pic>
        <p:pic>
          <p:nvPicPr>
            <p:cNvPr id="75" name="Picture 74">
              <a:extLst>
                <a:ext uri="{FF2B5EF4-FFF2-40B4-BE49-F238E27FC236}">
                  <a16:creationId xmlns:a16="http://schemas.microsoft.com/office/drawing/2014/main" id="{26538B87-0E29-E27A-06F6-5168764334D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3336" y="3796228"/>
              <a:ext cx="457200" cy="457200"/>
            </a:xfrm>
            <a:prstGeom prst="rect">
              <a:avLst/>
            </a:prstGeom>
            <a:ln>
              <a:noFill/>
            </a:ln>
          </p:spPr>
        </p:pic>
        <p:pic>
          <p:nvPicPr>
            <p:cNvPr id="76" name="Picture 75">
              <a:extLst>
                <a:ext uri="{FF2B5EF4-FFF2-40B4-BE49-F238E27FC236}">
                  <a16:creationId xmlns:a16="http://schemas.microsoft.com/office/drawing/2014/main" id="{39A86B23-677E-60AE-4320-F3862C29DEF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226980" y="5624113"/>
              <a:ext cx="457200" cy="457200"/>
            </a:xfrm>
            <a:prstGeom prst="rect">
              <a:avLst/>
            </a:prstGeom>
            <a:ln>
              <a:noFill/>
            </a:ln>
          </p:spPr>
        </p:pic>
        <p:pic>
          <p:nvPicPr>
            <p:cNvPr id="77" name="Picture 76">
              <a:extLst>
                <a:ext uri="{FF2B5EF4-FFF2-40B4-BE49-F238E27FC236}">
                  <a16:creationId xmlns:a16="http://schemas.microsoft.com/office/drawing/2014/main" id="{80CDA4BF-16E9-61EA-DF8A-759314323452}"/>
                </a:ext>
              </a:extLst>
            </p:cNvPr>
            <p:cNvPicPr>
              <a:picLocks noChangeAspect="1"/>
            </p:cNvPicPr>
            <p:nvPr/>
          </p:nvPicPr>
          <p:blipFill>
            <a:blip r:embed="rId14"/>
            <a:stretch>
              <a:fillRect/>
            </a:stretch>
          </p:blipFill>
          <p:spPr>
            <a:xfrm>
              <a:off x="1958340" y="2882285"/>
              <a:ext cx="457200" cy="457200"/>
            </a:xfrm>
            <a:prstGeom prst="rect">
              <a:avLst/>
            </a:prstGeom>
            <a:ln>
              <a:noFill/>
            </a:ln>
          </p:spPr>
        </p:pic>
        <p:pic>
          <p:nvPicPr>
            <p:cNvPr id="78" name="Picture 77">
              <a:extLst>
                <a:ext uri="{FF2B5EF4-FFF2-40B4-BE49-F238E27FC236}">
                  <a16:creationId xmlns:a16="http://schemas.microsoft.com/office/drawing/2014/main" id="{C5A56F1C-734A-B083-5A12-F3D61E155DB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83336" y="5624113"/>
              <a:ext cx="457200" cy="457200"/>
            </a:xfrm>
            <a:prstGeom prst="rect">
              <a:avLst/>
            </a:prstGeom>
            <a:ln>
              <a:noFill/>
            </a:ln>
          </p:spPr>
        </p:pic>
        <p:pic>
          <p:nvPicPr>
            <p:cNvPr id="79" name="Picture 78">
              <a:extLst>
                <a:ext uri="{FF2B5EF4-FFF2-40B4-BE49-F238E27FC236}">
                  <a16:creationId xmlns:a16="http://schemas.microsoft.com/office/drawing/2014/main" id="{6810A59D-FBC4-52EC-E064-1492370A0A1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83336" y="2882285"/>
              <a:ext cx="457200" cy="457200"/>
            </a:xfrm>
            <a:prstGeom prst="rect">
              <a:avLst/>
            </a:prstGeom>
            <a:ln>
              <a:noFill/>
            </a:ln>
          </p:spPr>
        </p:pic>
        <p:pic>
          <p:nvPicPr>
            <p:cNvPr id="80" name="Picture 79">
              <a:extLst>
                <a:ext uri="{FF2B5EF4-FFF2-40B4-BE49-F238E27FC236}">
                  <a16:creationId xmlns:a16="http://schemas.microsoft.com/office/drawing/2014/main" id="{2E38C700-DECB-3FCB-5C1C-04F3D3340603}"/>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958340" y="1968342"/>
              <a:ext cx="457200" cy="457200"/>
            </a:xfrm>
            <a:prstGeom prst="rect">
              <a:avLst/>
            </a:prstGeom>
            <a:ln>
              <a:noFill/>
            </a:ln>
          </p:spPr>
        </p:pic>
      </p:grpSp>
      <p:grpSp>
        <p:nvGrpSpPr>
          <p:cNvPr id="81" name="Group 80">
            <a:extLst>
              <a:ext uri="{FF2B5EF4-FFF2-40B4-BE49-F238E27FC236}">
                <a16:creationId xmlns:a16="http://schemas.microsoft.com/office/drawing/2014/main" id="{45B565AE-607B-29E5-A383-B1A46714EAF2}"/>
              </a:ext>
            </a:extLst>
          </p:cNvPr>
          <p:cNvGrpSpPr/>
          <p:nvPr/>
        </p:nvGrpSpPr>
        <p:grpSpPr>
          <a:xfrm>
            <a:off x="14343447" y="3169216"/>
            <a:ext cx="8617898" cy="6469944"/>
            <a:chOff x="7199715" y="1968342"/>
            <a:chExt cx="4308949" cy="3234972"/>
          </a:xfrm>
        </p:grpSpPr>
        <p:sp>
          <p:nvSpPr>
            <p:cNvPr id="82" name="Rectangle 81">
              <a:extLst>
                <a:ext uri="{FF2B5EF4-FFF2-40B4-BE49-F238E27FC236}">
                  <a16:creationId xmlns:a16="http://schemas.microsoft.com/office/drawing/2014/main" id="{FF1D9188-51B8-B011-3C3D-BA2B8877C795}"/>
                </a:ext>
              </a:extLst>
            </p:cNvPr>
            <p:cNvSpPr/>
            <p:nvPr/>
          </p:nvSpPr>
          <p:spPr bwMode="auto">
            <a:xfrm>
              <a:off x="9761171" y="2906921"/>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83" name="Picture 82">
              <a:extLst>
                <a:ext uri="{FF2B5EF4-FFF2-40B4-BE49-F238E27FC236}">
                  <a16:creationId xmlns:a16="http://schemas.microsoft.com/office/drawing/2014/main" id="{E92A3E06-AD48-20AC-3D0E-5C1AE979B43B}"/>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7205662" y="1968342"/>
              <a:ext cx="457200" cy="457200"/>
            </a:xfrm>
            <a:prstGeom prst="rect">
              <a:avLst/>
            </a:prstGeom>
            <a:ln>
              <a:noFill/>
            </a:ln>
          </p:spPr>
        </p:pic>
        <p:pic>
          <p:nvPicPr>
            <p:cNvPr id="84" name="Picture 83">
              <a:extLst>
                <a:ext uri="{FF2B5EF4-FFF2-40B4-BE49-F238E27FC236}">
                  <a16:creationId xmlns:a16="http://schemas.microsoft.com/office/drawing/2014/main" id="{FA081203-B12B-56B0-0D35-B691E1DE07BE}"/>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509170" y="2906921"/>
              <a:ext cx="457200" cy="457200"/>
            </a:xfrm>
            <a:prstGeom prst="rect">
              <a:avLst/>
            </a:prstGeom>
            <a:ln>
              <a:noFill/>
            </a:ln>
          </p:spPr>
        </p:pic>
        <p:pic>
          <p:nvPicPr>
            <p:cNvPr id="85" name="Picture 84">
              <a:extLst>
                <a:ext uri="{FF2B5EF4-FFF2-40B4-BE49-F238E27FC236}">
                  <a16:creationId xmlns:a16="http://schemas.microsoft.com/office/drawing/2014/main" id="{2C36485F-2696-A416-FD5F-4D0A73F124E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509170" y="4746114"/>
              <a:ext cx="457200" cy="457200"/>
            </a:xfrm>
            <a:prstGeom prst="rect">
              <a:avLst/>
            </a:prstGeom>
            <a:ln>
              <a:noFill/>
            </a:ln>
          </p:spPr>
        </p:pic>
        <p:pic>
          <p:nvPicPr>
            <p:cNvPr id="86" name="Picture 85">
              <a:extLst>
                <a:ext uri="{FF2B5EF4-FFF2-40B4-BE49-F238E27FC236}">
                  <a16:creationId xmlns:a16="http://schemas.microsoft.com/office/drawing/2014/main" id="{C3CB14B9-6134-9EF2-5DF1-5B505DDEC495}"/>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8509170" y="1968342"/>
              <a:ext cx="457200" cy="457200"/>
            </a:xfrm>
            <a:prstGeom prst="rect">
              <a:avLst/>
            </a:prstGeom>
            <a:ln>
              <a:noFill/>
            </a:ln>
          </p:spPr>
        </p:pic>
        <p:pic>
          <p:nvPicPr>
            <p:cNvPr id="87" name="Picture 86">
              <a:extLst>
                <a:ext uri="{FF2B5EF4-FFF2-40B4-BE49-F238E27FC236}">
                  <a16:creationId xmlns:a16="http://schemas.microsoft.com/office/drawing/2014/main" id="{2FCF5452-2AE0-C1F8-A515-031EBA6A74F2}"/>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7199715" y="2906921"/>
              <a:ext cx="457200" cy="457200"/>
            </a:xfrm>
            <a:prstGeom prst="rect">
              <a:avLst/>
            </a:prstGeom>
            <a:ln>
              <a:noFill/>
            </a:ln>
          </p:spPr>
        </p:pic>
        <p:pic>
          <p:nvPicPr>
            <p:cNvPr id="88" name="Picture 87">
              <a:extLst>
                <a:ext uri="{FF2B5EF4-FFF2-40B4-BE49-F238E27FC236}">
                  <a16:creationId xmlns:a16="http://schemas.microsoft.com/office/drawing/2014/main" id="{10E1BDE2-AFE9-74A5-B594-6FF5CF03C475}"/>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11051464" y="2892490"/>
              <a:ext cx="457200" cy="457200"/>
            </a:xfrm>
            <a:prstGeom prst="rect">
              <a:avLst/>
            </a:prstGeom>
            <a:ln>
              <a:noFill/>
            </a:ln>
          </p:spPr>
        </p:pic>
        <p:pic>
          <p:nvPicPr>
            <p:cNvPr id="89" name="Picture 88">
              <a:extLst>
                <a:ext uri="{FF2B5EF4-FFF2-40B4-BE49-F238E27FC236}">
                  <a16:creationId xmlns:a16="http://schemas.microsoft.com/office/drawing/2014/main" id="{7072D9BC-8A42-8FF3-5B1A-2685A0C86117}"/>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761171" y="1968342"/>
              <a:ext cx="457200" cy="457200"/>
            </a:xfrm>
            <a:prstGeom prst="rect">
              <a:avLst/>
            </a:prstGeom>
            <a:ln>
              <a:noFill/>
            </a:ln>
          </p:spPr>
        </p:pic>
        <p:pic>
          <p:nvPicPr>
            <p:cNvPr id="90" name="Picture 89">
              <a:extLst>
                <a:ext uri="{FF2B5EF4-FFF2-40B4-BE49-F238E27FC236}">
                  <a16:creationId xmlns:a16="http://schemas.microsoft.com/office/drawing/2014/main" id="{FEC91861-0D00-AD84-21FF-7DE90A14CA12}"/>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761171" y="4746114"/>
              <a:ext cx="457200" cy="457200"/>
            </a:xfrm>
            <a:prstGeom prst="rect">
              <a:avLst/>
            </a:prstGeom>
            <a:ln>
              <a:noFill/>
            </a:ln>
          </p:spPr>
        </p:pic>
        <p:pic>
          <p:nvPicPr>
            <p:cNvPr id="91" name="Picture 90">
              <a:extLst>
                <a:ext uri="{FF2B5EF4-FFF2-40B4-BE49-F238E27FC236}">
                  <a16:creationId xmlns:a16="http://schemas.microsoft.com/office/drawing/2014/main" id="{89162B8F-1848-CC1E-DAB3-E358A5A92C46}"/>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7199715" y="4746114"/>
              <a:ext cx="457200" cy="457200"/>
            </a:xfrm>
            <a:prstGeom prst="rect">
              <a:avLst/>
            </a:prstGeom>
            <a:ln>
              <a:noFill/>
            </a:ln>
          </p:spPr>
        </p:pic>
        <p:pic>
          <p:nvPicPr>
            <p:cNvPr id="92" name="Picture 91">
              <a:extLst>
                <a:ext uri="{FF2B5EF4-FFF2-40B4-BE49-F238E27FC236}">
                  <a16:creationId xmlns:a16="http://schemas.microsoft.com/office/drawing/2014/main" id="{239E087A-82BE-3F8E-F89F-269B790B7240}"/>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1008018" y="1983183"/>
              <a:ext cx="457200" cy="457200"/>
            </a:xfrm>
            <a:prstGeom prst="rect">
              <a:avLst/>
            </a:prstGeom>
            <a:ln>
              <a:noFill/>
            </a:ln>
          </p:spPr>
        </p:pic>
        <p:pic>
          <p:nvPicPr>
            <p:cNvPr id="93" name="Picture 92">
              <a:extLst>
                <a:ext uri="{FF2B5EF4-FFF2-40B4-BE49-F238E27FC236}">
                  <a16:creationId xmlns:a16="http://schemas.microsoft.com/office/drawing/2014/main" id="{948EB9E3-D12A-E2DE-CC38-F2B7842709CD}"/>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761171" y="3819302"/>
              <a:ext cx="457200" cy="457200"/>
            </a:xfrm>
            <a:prstGeom prst="rect">
              <a:avLst/>
            </a:prstGeom>
            <a:ln>
              <a:noFill/>
            </a:ln>
          </p:spPr>
        </p:pic>
        <p:pic>
          <p:nvPicPr>
            <p:cNvPr id="94" name="Picture 93">
              <a:extLst>
                <a:ext uri="{FF2B5EF4-FFF2-40B4-BE49-F238E27FC236}">
                  <a16:creationId xmlns:a16="http://schemas.microsoft.com/office/drawing/2014/main" id="{FDA5FF92-BED1-8656-E11A-6872B820C299}"/>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1008018" y="3807114"/>
              <a:ext cx="457200" cy="457200"/>
            </a:xfrm>
            <a:prstGeom prst="rect">
              <a:avLst/>
            </a:prstGeom>
            <a:ln>
              <a:noFill/>
            </a:ln>
          </p:spPr>
        </p:pic>
        <p:pic>
          <p:nvPicPr>
            <p:cNvPr id="95" name="Picture 94">
              <a:extLst>
                <a:ext uri="{FF2B5EF4-FFF2-40B4-BE49-F238E27FC236}">
                  <a16:creationId xmlns:a16="http://schemas.microsoft.com/office/drawing/2014/main" id="{EDC6A2BE-EFED-BE08-4028-51D97C0AC6DA}"/>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9784031" y="2938210"/>
              <a:ext cx="411480" cy="411480"/>
            </a:xfrm>
            <a:prstGeom prst="rect">
              <a:avLst/>
            </a:prstGeom>
            <a:ln>
              <a:noFill/>
            </a:ln>
          </p:spPr>
        </p:pic>
        <p:sp>
          <p:nvSpPr>
            <p:cNvPr id="96" name="Rectangle 95">
              <a:extLst>
                <a:ext uri="{FF2B5EF4-FFF2-40B4-BE49-F238E27FC236}">
                  <a16:creationId xmlns:a16="http://schemas.microsoft.com/office/drawing/2014/main" id="{5D419D9D-9F38-6D0E-D545-69448074C517}"/>
                </a:ext>
              </a:extLst>
            </p:cNvPr>
            <p:cNvSpPr/>
            <p:nvPr/>
          </p:nvSpPr>
          <p:spPr bwMode="auto">
            <a:xfrm>
              <a:off x="7199715"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7" name="Picture 96">
              <a:extLst>
                <a:ext uri="{FF2B5EF4-FFF2-40B4-BE49-F238E27FC236}">
                  <a16:creationId xmlns:a16="http://schemas.microsoft.com/office/drawing/2014/main" id="{C586AB4D-2867-49F2-36F8-D34516004923}"/>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7222575" y="3840860"/>
              <a:ext cx="411480" cy="411480"/>
            </a:xfrm>
            <a:prstGeom prst="rect">
              <a:avLst/>
            </a:prstGeom>
            <a:ln>
              <a:noFill/>
            </a:ln>
          </p:spPr>
        </p:pic>
        <p:sp>
          <p:nvSpPr>
            <p:cNvPr id="98" name="Rectangle 97">
              <a:extLst>
                <a:ext uri="{FF2B5EF4-FFF2-40B4-BE49-F238E27FC236}">
                  <a16:creationId xmlns:a16="http://schemas.microsoft.com/office/drawing/2014/main" id="{5BF12A18-D3DA-FEFB-C2FA-A0370BB419D0}"/>
                </a:ext>
              </a:extLst>
            </p:cNvPr>
            <p:cNvSpPr/>
            <p:nvPr/>
          </p:nvSpPr>
          <p:spPr bwMode="auto">
            <a:xfrm>
              <a:off x="8484701"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9" name="Picture 98">
              <a:extLst>
                <a:ext uri="{FF2B5EF4-FFF2-40B4-BE49-F238E27FC236}">
                  <a16:creationId xmlns:a16="http://schemas.microsoft.com/office/drawing/2014/main" id="{F8782E98-03CF-38BF-F8B6-C07D0D8F6FC9}"/>
                </a:ext>
              </a:extLst>
            </p:cNvPr>
            <p:cNvPicPr>
              <a:picLocks noChangeAspect="1"/>
            </p:cNvPicPr>
            <p:nvPr/>
          </p:nvPicPr>
          <p:blipFill rotWithShape="1">
            <a:blip r:embed="rId32" cstate="hqprint">
              <a:extLst>
                <a:ext uri="{28A0092B-C50C-407E-A947-70E740481C1C}">
                  <a14:useLocalDpi xmlns:a14="http://schemas.microsoft.com/office/drawing/2010/main"/>
                </a:ext>
              </a:extLst>
            </a:blip>
            <a:srcRect l="-6073" r="66883"/>
            <a:stretch/>
          </p:blipFill>
          <p:spPr>
            <a:xfrm>
              <a:off x="8485737" y="3847560"/>
              <a:ext cx="411480" cy="411480"/>
            </a:xfrm>
            <a:prstGeom prst="rect">
              <a:avLst/>
            </a:prstGeom>
            <a:ln>
              <a:noFill/>
            </a:ln>
          </p:spPr>
        </p:pic>
        <p:pic>
          <p:nvPicPr>
            <p:cNvPr id="100" name="Picture 99">
              <a:extLst>
                <a:ext uri="{FF2B5EF4-FFF2-40B4-BE49-F238E27FC236}">
                  <a16:creationId xmlns:a16="http://schemas.microsoft.com/office/drawing/2014/main" id="{616C7A7D-8978-F588-98DD-7A8E0317DAD3}"/>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1042609" y="4746114"/>
              <a:ext cx="457200" cy="457200"/>
            </a:xfrm>
            <a:prstGeom prst="rect">
              <a:avLst/>
            </a:prstGeom>
            <a:ln>
              <a:noFill/>
            </a:ln>
          </p:spPr>
        </p:pic>
      </p:grpSp>
      <p:sp>
        <p:nvSpPr>
          <p:cNvPr id="101" name="Rectangle 100">
            <a:extLst>
              <a:ext uri="{FF2B5EF4-FFF2-40B4-BE49-F238E27FC236}">
                <a16:creationId xmlns:a16="http://schemas.microsoft.com/office/drawing/2014/main" id="{AB52DE99-324A-367F-565F-9C371722A744}"/>
              </a:ext>
            </a:extLst>
          </p:cNvPr>
          <p:cNvSpPr/>
          <p:nvPr/>
        </p:nvSpPr>
        <p:spPr>
          <a:xfrm>
            <a:off x="13416176" y="10862682"/>
            <a:ext cx="11183154" cy="954107"/>
          </a:xfrm>
          <a:prstGeom prst="rect">
            <a:avLst/>
          </a:prstGeom>
          <a:ln>
            <a:noFill/>
          </a:ln>
        </p:spPr>
        <p:txBody>
          <a:bodyPr wrap="square">
            <a:spAutoFit/>
          </a:bodyPr>
          <a:lstStyle/>
          <a:p>
            <a:pPr defTabSz="1828734" hangingPunct="1">
              <a:defRPr/>
            </a:pPr>
            <a:r>
              <a:rPr lang="en-US" sz="5600" kern="1200">
                <a:solidFill>
                  <a:srgbClr val="0078D4"/>
                </a:solidFill>
                <a:latin typeface="Graphik" panose="020B0503030202060203" pitchFamily="34" charset="77"/>
                <a:ea typeface="+mn-ea"/>
                <a:cs typeface="+mn-cs"/>
              </a:rPr>
              <a:t>…and more added each month</a:t>
            </a:r>
          </a:p>
        </p:txBody>
      </p:sp>
      <p:grpSp>
        <p:nvGrpSpPr>
          <p:cNvPr id="102" name="Group 101">
            <a:extLst>
              <a:ext uri="{FF2B5EF4-FFF2-40B4-BE49-F238E27FC236}">
                <a16:creationId xmlns:a16="http://schemas.microsoft.com/office/drawing/2014/main" id="{D462BE65-6794-4156-306D-F65713A55F01}"/>
              </a:ext>
            </a:extLst>
          </p:cNvPr>
          <p:cNvGrpSpPr/>
          <p:nvPr/>
        </p:nvGrpSpPr>
        <p:grpSpPr>
          <a:xfrm>
            <a:off x="9125072" y="3169217"/>
            <a:ext cx="3470716" cy="8225942"/>
            <a:chOff x="4590528" y="1968342"/>
            <a:chExt cx="1735358" cy="4112971"/>
          </a:xfrm>
        </p:grpSpPr>
        <p:pic>
          <p:nvPicPr>
            <p:cNvPr id="103" name="Picture 102">
              <a:extLst>
                <a:ext uri="{FF2B5EF4-FFF2-40B4-BE49-F238E27FC236}">
                  <a16:creationId xmlns:a16="http://schemas.microsoft.com/office/drawing/2014/main" id="{D8D0627C-E2BC-F8B3-F571-7D880B0883C3}"/>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590528" y="5624113"/>
              <a:ext cx="457200" cy="457200"/>
            </a:xfrm>
            <a:prstGeom prst="rect">
              <a:avLst/>
            </a:prstGeom>
            <a:ln>
              <a:noFill/>
            </a:ln>
          </p:spPr>
        </p:pic>
        <p:pic>
          <p:nvPicPr>
            <p:cNvPr id="104" name="Picture 103">
              <a:extLst>
                <a:ext uri="{FF2B5EF4-FFF2-40B4-BE49-F238E27FC236}">
                  <a16:creationId xmlns:a16="http://schemas.microsoft.com/office/drawing/2014/main" id="{FF2CAE7A-0446-A412-5B2D-73150BF677D8}"/>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868686" y="1968342"/>
              <a:ext cx="457200" cy="457200"/>
            </a:xfrm>
            <a:prstGeom prst="rect">
              <a:avLst/>
            </a:prstGeom>
            <a:ln>
              <a:noFill/>
            </a:ln>
          </p:spPr>
        </p:pic>
        <p:pic>
          <p:nvPicPr>
            <p:cNvPr id="105" name="Picture 104">
              <a:extLst>
                <a:ext uri="{FF2B5EF4-FFF2-40B4-BE49-F238E27FC236}">
                  <a16:creationId xmlns:a16="http://schemas.microsoft.com/office/drawing/2014/main" id="{1040D841-D02A-B72B-1709-305B80B96CED}"/>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5868686" y="5624113"/>
              <a:ext cx="457200" cy="457200"/>
            </a:xfrm>
            <a:prstGeom prst="rect">
              <a:avLst/>
            </a:prstGeom>
            <a:ln>
              <a:noFill/>
            </a:ln>
          </p:spPr>
        </p:pic>
        <p:pic>
          <p:nvPicPr>
            <p:cNvPr id="106" name="Picture 2" descr="https://az495088.vo.msecnd.net/app-logo/thousandeyes_215.png">
              <a:extLst>
                <a:ext uri="{FF2B5EF4-FFF2-40B4-BE49-F238E27FC236}">
                  <a16:creationId xmlns:a16="http://schemas.microsoft.com/office/drawing/2014/main" id="{6AE61C5C-20A3-7B45-BF75-ABAA77013DD9}"/>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5841320" y="4710171"/>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2C100D4E-3332-2D7A-3690-959A53399CB9}"/>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4590528" y="4710171"/>
              <a:ext cx="457200" cy="457200"/>
            </a:xfrm>
            <a:prstGeom prst="rect">
              <a:avLst/>
            </a:prstGeom>
            <a:ln>
              <a:noFill/>
            </a:ln>
          </p:spPr>
        </p:pic>
        <p:pic>
          <p:nvPicPr>
            <p:cNvPr id="108" name="Picture 107">
              <a:extLst>
                <a:ext uri="{FF2B5EF4-FFF2-40B4-BE49-F238E27FC236}">
                  <a16:creationId xmlns:a16="http://schemas.microsoft.com/office/drawing/2014/main" id="{04AE9B85-176A-AA97-15D6-934CA0D806C3}"/>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5847020" y="3840860"/>
              <a:ext cx="457200" cy="457200"/>
            </a:xfrm>
            <a:prstGeom prst="rect">
              <a:avLst/>
            </a:prstGeom>
            <a:ln>
              <a:noFill/>
            </a:ln>
          </p:spPr>
        </p:pic>
        <p:pic>
          <p:nvPicPr>
            <p:cNvPr id="109" name="Picture 108">
              <a:extLst>
                <a:ext uri="{FF2B5EF4-FFF2-40B4-BE49-F238E27FC236}">
                  <a16:creationId xmlns:a16="http://schemas.microsoft.com/office/drawing/2014/main" id="{AE9EAF47-E530-78E5-B497-5E4BE029524E}"/>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a:stretch/>
          </p:blipFill>
          <p:spPr>
            <a:xfrm>
              <a:off x="4590528" y="3840860"/>
              <a:ext cx="457200" cy="457200"/>
            </a:xfrm>
            <a:prstGeom prst="rect">
              <a:avLst/>
            </a:prstGeom>
            <a:ln>
              <a:noFill/>
            </a:ln>
          </p:spPr>
        </p:pic>
        <p:pic>
          <p:nvPicPr>
            <p:cNvPr id="110" name="Picture 109">
              <a:extLst>
                <a:ext uri="{FF2B5EF4-FFF2-40B4-BE49-F238E27FC236}">
                  <a16:creationId xmlns:a16="http://schemas.microsoft.com/office/drawing/2014/main" id="{8189308D-2EA3-8745-B917-5F540F47FD79}"/>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4590528" y="2906921"/>
              <a:ext cx="457200" cy="457200"/>
            </a:xfrm>
            <a:prstGeom prst="rect">
              <a:avLst/>
            </a:prstGeom>
            <a:ln>
              <a:noFill/>
            </a:ln>
          </p:spPr>
        </p:pic>
        <p:pic>
          <p:nvPicPr>
            <p:cNvPr id="111" name="Picture 110">
              <a:extLst>
                <a:ext uri="{FF2B5EF4-FFF2-40B4-BE49-F238E27FC236}">
                  <a16:creationId xmlns:a16="http://schemas.microsoft.com/office/drawing/2014/main" id="{33A741A8-AE70-7184-EF51-1221AF18050E}"/>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5841320" y="2906921"/>
              <a:ext cx="457200" cy="457200"/>
            </a:xfrm>
            <a:prstGeom prst="rect">
              <a:avLst/>
            </a:prstGeom>
            <a:ln>
              <a:noFill/>
            </a:ln>
          </p:spPr>
        </p:pic>
        <p:pic>
          <p:nvPicPr>
            <p:cNvPr id="112" name="Picture 111">
              <a:extLst>
                <a:ext uri="{FF2B5EF4-FFF2-40B4-BE49-F238E27FC236}">
                  <a16:creationId xmlns:a16="http://schemas.microsoft.com/office/drawing/2014/main" id="{EC40BA51-704A-E856-356A-9FA4ECBC16D4}"/>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590528" y="1968342"/>
              <a:ext cx="457200" cy="457200"/>
            </a:xfrm>
            <a:prstGeom prst="rect">
              <a:avLst/>
            </a:prstGeom>
            <a:ln>
              <a:noFill/>
            </a:ln>
          </p:spPr>
        </p:pic>
      </p:grpSp>
    </p:spTree>
    <p:extLst>
      <p:ext uri="{BB962C8B-B14F-4D97-AF65-F5344CB8AC3E}">
        <p14:creationId xmlns:p14="http://schemas.microsoft.com/office/powerpoint/2010/main" val="14679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250"/>
                                        <p:tgtEl>
                                          <p:spTgt spid="6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250"/>
                                        <p:tgtEl>
                                          <p:spTgt spid="63"/>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par>
                          <p:cTn id="37" fill="hold">
                            <p:stCondLst>
                              <p:cond delay="2500"/>
                            </p:stCondLst>
                            <p:childTnLst>
                              <p:par>
                                <p:cTn id="38" presetID="22" presetClass="entr" presetSubtype="8" fill="hold" grpId="0" nodeType="afterEffect">
                                  <p:stCondLst>
                                    <p:cond delay="50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7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10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E5AF73-D2E0-4A4D-A2E6-56AC1B570FB6}"/>
              </a:ext>
            </a:extLst>
          </p:cNvPr>
          <p:cNvSpPr/>
          <p:nvPr/>
        </p:nvSpPr>
        <p:spPr bwMode="auto">
          <a:xfrm>
            <a:off x="1176526" y="4258492"/>
            <a:ext cx="10058400" cy="7282144"/>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4" name="Title 3">
            <a:extLst>
              <a:ext uri="{FF2B5EF4-FFF2-40B4-BE49-F238E27FC236}">
                <a16:creationId xmlns:a16="http://schemas.microsoft.com/office/drawing/2014/main" id="{EEDCAACC-8307-495D-9AE4-5F5EBD47F4E0}"/>
              </a:ext>
            </a:extLst>
          </p:cNvPr>
          <p:cNvSpPr>
            <a:spLocks noGrp="1"/>
          </p:cNvSpPr>
          <p:nvPr>
            <p:ph type="title"/>
          </p:nvPr>
        </p:nvSpPr>
        <p:spPr/>
        <p:txBody>
          <a:bodyPr>
            <a:normAutofit fontScale="90000"/>
          </a:bodyPr>
          <a:lstStyle/>
          <a:p>
            <a:r>
              <a:rPr lang="en-US" sz="8000"/>
              <a:t>Recommendation 5: SSO All the things!</a:t>
            </a:r>
            <a:br>
              <a:rPr lang="en-US" sz="8000"/>
            </a:br>
            <a:r>
              <a:rPr lang="en-US" sz="6700"/>
              <a:t>Moving your on-premises apps to Azure AD</a:t>
            </a:r>
            <a:endParaRPr lang="en-US">
              <a:latin typeface="+mj-lt"/>
            </a:endParaRPr>
          </a:p>
        </p:txBody>
      </p:sp>
      <p:grpSp>
        <p:nvGrpSpPr>
          <p:cNvPr id="104" name="Group 103">
            <a:extLst>
              <a:ext uri="{FF2B5EF4-FFF2-40B4-BE49-F238E27FC236}">
                <a16:creationId xmlns:a16="http://schemas.microsoft.com/office/drawing/2014/main" id="{43453E1E-5697-4425-B694-0A3909428019}"/>
              </a:ext>
            </a:extLst>
          </p:cNvPr>
          <p:cNvGrpSpPr>
            <a:grpSpLocks noChangeAspect="1"/>
          </p:cNvGrpSpPr>
          <p:nvPr/>
        </p:nvGrpSpPr>
        <p:grpSpPr bwMode="black">
          <a:xfrm>
            <a:off x="1790496" y="4902937"/>
            <a:ext cx="2926080" cy="628194"/>
            <a:chOff x="457200" y="1643393"/>
            <a:chExt cx="4492753" cy="964540"/>
          </a:xfrm>
        </p:grpSpPr>
        <p:pic>
          <p:nvPicPr>
            <p:cNvPr id="105" name="Picture 104">
              <a:extLst>
                <a:ext uri="{FF2B5EF4-FFF2-40B4-BE49-F238E27FC236}">
                  <a16:creationId xmlns:a16="http://schemas.microsoft.com/office/drawing/2014/main" id="{0C5AA22F-F5D8-4916-972E-42CEEA203E6A}"/>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6" name="Freeform 12">
              <a:extLst>
                <a:ext uri="{FF2B5EF4-FFF2-40B4-BE49-F238E27FC236}">
                  <a16:creationId xmlns:a16="http://schemas.microsoft.com/office/drawing/2014/main" id="{D737B065-7F86-46C7-A995-ED06AB4C5ED9}"/>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grpSp>
        <p:nvGrpSpPr>
          <p:cNvPr id="107" name="Group 106">
            <a:extLst>
              <a:ext uri="{FF2B5EF4-FFF2-40B4-BE49-F238E27FC236}">
                <a16:creationId xmlns:a16="http://schemas.microsoft.com/office/drawing/2014/main" id="{226CE748-9928-431A-9F4F-918A2EC1146C}"/>
              </a:ext>
            </a:extLst>
          </p:cNvPr>
          <p:cNvGrpSpPr>
            <a:grpSpLocks noChangeAspect="1"/>
          </p:cNvGrpSpPr>
          <p:nvPr/>
        </p:nvGrpSpPr>
        <p:grpSpPr bwMode="black">
          <a:xfrm>
            <a:off x="21471512" y="14686616"/>
            <a:ext cx="2912488" cy="625276"/>
            <a:chOff x="457200" y="1643393"/>
            <a:chExt cx="4492753" cy="964540"/>
          </a:xfrm>
        </p:grpSpPr>
        <p:pic>
          <p:nvPicPr>
            <p:cNvPr id="108" name="Picture 107">
              <a:extLst>
                <a:ext uri="{FF2B5EF4-FFF2-40B4-BE49-F238E27FC236}">
                  <a16:creationId xmlns:a16="http://schemas.microsoft.com/office/drawing/2014/main" id="{0305EC49-3D84-4582-8F60-708DD4E9290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9" name="Freeform 12">
              <a:extLst>
                <a:ext uri="{FF2B5EF4-FFF2-40B4-BE49-F238E27FC236}">
                  <a16:creationId xmlns:a16="http://schemas.microsoft.com/office/drawing/2014/main" id="{14F780B3-3914-4BF8-93A6-4F838C1C7F9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114" name="Rectangle 113">
            <a:extLst>
              <a:ext uri="{FF2B5EF4-FFF2-40B4-BE49-F238E27FC236}">
                <a16:creationId xmlns:a16="http://schemas.microsoft.com/office/drawing/2014/main" id="{8C76F257-3DDD-4D05-9E53-EB95DAC3041D}"/>
              </a:ext>
            </a:extLst>
          </p:cNvPr>
          <p:cNvSpPr/>
          <p:nvPr/>
        </p:nvSpPr>
        <p:spPr>
          <a:xfrm>
            <a:off x="4652114" y="8997691"/>
            <a:ext cx="6140056" cy="1853392"/>
          </a:xfrm>
          <a:prstGeom prst="rect">
            <a:avLst/>
          </a:prstGeom>
        </p:spPr>
        <p:txBody>
          <a:bodyPr wrap="square">
            <a:spAutoFit/>
          </a:bodyPr>
          <a:lstStyle/>
          <a:p>
            <a:pPr algn="l" defTabSz="1828734" hangingPunct="1">
              <a:lnSpc>
                <a:spcPct val="110000"/>
              </a:lnSpc>
              <a:defRPr/>
            </a:pPr>
            <a:r>
              <a:rPr lang="en-US" sz="3600" kern="1200">
                <a:solidFill>
                  <a:srgbClr val="0078D4"/>
                </a:solidFill>
                <a:latin typeface="Graphik" panose="020B0503030202060203" pitchFamily="34" charset="77"/>
                <a:ea typeface="+mn-ea"/>
                <a:cs typeface="+mn-cs"/>
              </a:rPr>
              <a:t>3</a:t>
            </a:r>
            <a:r>
              <a:rPr lang="en-US" sz="3600" kern="1200" baseline="30000">
                <a:solidFill>
                  <a:srgbClr val="0078D4"/>
                </a:solidFill>
                <a:latin typeface="Graphik" panose="020B0503030202060203" pitchFamily="34" charset="77"/>
                <a:ea typeface="+mn-ea"/>
                <a:cs typeface="+mn-cs"/>
              </a:rPr>
              <a:t>rd</a:t>
            </a:r>
            <a:r>
              <a:rPr lang="en-US" sz="3600" kern="1200">
                <a:solidFill>
                  <a:srgbClr val="0078D4"/>
                </a:solidFill>
                <a:latin typeface="Graphik" panose="020B0503030202060203" pitchFamily="34" charset="77"/>
                <a:ea typeface="+mn-ea"/>
                <a:cs typeface="+mn-cs"/>
              </a:rPr>
              <a:t> party apps from Microsoft’s internal ADFS to Azure Active Directory</a:t>
            </a:r>
            <a:endParaRPr lang="en-US" sz="3200" kern="1200">
              <a:solidFill>
                <a:srgbClr val="1A1A1A"/>
              </a:solidFill>
              <a:latin typeface="Graphik" panose="020B0503030202060203" pitchFamily="34" charset="77"/>
              <a:ea typeface="+mn-ea"/>
              <a:cs typeface="+mn-cs"/>
            </a:endParaRPr>
          </a:p>
        </p:txBody>
      </p:sp>
      <p:sp>
        <p:nvSpPr>
          <p:cNvPr id="113" name="Rectangle 112">
            <a:extLst>
              <a:ext uri="{FF2B5EF4-FFF2-40B4-BE49-F238E27FC236}">
                <a16:creationId xmlns:a16="http://schemas.microsoft.com/office/drawing/2014/main" id="{7DC1FD4E-54A0-4994-8EFF-1865F6165C1C}"/>
              </a:ext>
            </a:extLst>
          </p:cNvPr>
          <p:cNvSpPr/>
          <p:nvPr/>
        </p:nvSpPr>
        <p:spPr>
          <a:xfrm>
            <a:off x="4064175" y="6640689"/>
            <a:ext cx="6399509" cy="2529923"/>
          </a:xfrm>
          <a:prstGeom prst="rect">
            <a:avLst/>
          </a:prstGeom>
        </p:spPr>
        <p:txBody>
          <a:bodyPr wrap="none">
            <a:spAutoFit/>
          </a:bodyPr>
          <a:lstStyle/>
          <a:p>
            <a:pPr defTabSz="1865016" hangingPunct="1">
              <a:lnSpc>
                <a:spcPct val="90000"/>
              </a:lnSpc>
              <a:defRPr/>
            </a:pPr>
            <a:r>
              <a:rPr lang="en-US" sz="17600" spc="-600">
                <a:ln w="3175">
                  <a:noFill/>
                </a:ln>
                <a:solidFill>
                  <a:srgbClr val="0078D7"/>
                </a:solidFill>
                <a:latin typeface="Graphik" panose="020B0503030202060203" pitchFamily="34" charset="77"/>
                <a:ea typeface="+mn-ea"/>
                <a:cs typeface="Segoe UI Semilight" panose="020B0402040204020203" pitchFamily="34" charset="0"/>
              </a:rPr>
              <a:t>17,987</a:t>
            </a:r>
            <a:endParaRPr lang="en-US" sz="17600" b="1" spc="-600">
              <a:ln w="3175">
                <a:noFill/>
              </a:ln>
              <a:solidFill>
                <a:srgbClr val="0078D7"/>
              </a:solidFill>
              <a:latin typeface="Graphik" panose="020B0503030202060203" pitchFamily="34" charset="77"/>
              <a:ea typeface="+mn-ea"/>
              <a:cs typeface="Segoe UI Semilight" panose="020B0402040204020203" pitchFamily="34" charset="0"/>
            </a:endParaRPr>
          </a:p>
        </p:txBody>
      </p:sp>
      <p:sp>
        <p:nvSpPr>
          <p:cNvPr id="116" name="Rectangle 115">
            <a:extLst>
              <a:ext uri="{FF2B5EF4-FFF2-40B4-BE49-F238E27FC236}">
                <a16:creationId xmlns:a16="http://schemas.microsoft.com/office/drawing/2014/main" id="{09143E6E-8872-441C-B4B0-2661E5FCA2C7}"/>
              </a:ext>
            </a:extLst>
          </p:cNvPr>
          <p:cNvSpPr/>
          <p:nvPr/>
        </p:nvSpPr>
        <p:spPr>
          <a:xfrm>
            <a:off x="4652114" y="5829652"/>
            <a:ext cx="5486400" cy="716350"/>
          </a:xfrm>
          <a:prstGeom prst="rect">
            <a:avLst/>
          </a:prstGeom>
        </p:spPr>
        <p:txBody>
          <a:bodyPr wrap="square">
            <a:spAutoFit/>
          </a:bodyPr>
          <a:lstStyle/>
          <a:p>
            <a:pPr algn="l" defTabSz="1828734" hangingPunct="1">
              <a:lnSpc>
                <a:spcPct val="110000"/>
              </a:lnSpc>
              <a:defRPr/>
            </a:pPr>
            <a:r>
              <a:rPr lang="en-US" sz="4000" kern="1200">
                <a:solidFill>
                  <a:srgbClr val="0078D4"/>
                </a:solidFill>
                <a:latin typeface="Graphik" panose="020B0503030202060203" pitchFamily="34" charset="77"/>
                <a:ea typeface="+mn-ea"/>
                <a:cs typeface="+mn-cs"/>
              </a:rPr>
              <a:t>Microsoft IT moved</a:t>
            </a:r>
          </a:p>
        </p:txBody>
      </p:sp>
      <p:pic>
        <p:nvPicPr>
          <p:cNvPr id="117" name="Picture 116">
            <a:extLst>
              <a:ext uri="{FF2B5EF4-FFF2-40B4-BE49-F238E27FC236}">
                <a16:creationId xmlns:a16="http://schemas.microsoft.com/office/drawing/2014/main" id="{D9E35D00-CE26-4081-934F-503652DF7D23}"/>
              </a:ext>
            </a:extLst>
          </p:cNvPr>
          <p:cNvPicPr>
            <a:picLocks noChangeAspect="1"/>
          </p:cNvPicPr>
          <p:nvPr/>
        </p:nvPicPr>
        <p:blipFill>
          <a:blip r:embed="rId4"/>
          <a:stretch>
            <a:fillRect/>
          </a:stretch>
        </p:blipFill>
        <p:spPr>
          <a:xfrm>
            <a:off x="1788211" y="6805151"/>
            <a:ext cx="2316646" cy="2316646"/>
          </a:xfrm>
          <a:prstGeom prst="rect">
            <a:avLst/>
          </a:prstGeom>
        </p:spPr>
      </p:pic>
      <p:sp>
        <p:nvSpPr>
          <p:cNvPr id="118" name="Oval 117">
            <a:extLst>
              <a:ext uri="{FF2B5EF4-FFF2-40B4-BE49-F238E27FC236}">
                <a16:creationId xmlns:a16="http://schemas.microsoft.com/office/drawing/2014/main" id="{66055C1A-9D67-4340-805F-5FEACDBC32F7}"/>
              </a:ext>
            </a:extLst>
          </p:cNvPr>
          <p:cNvSpPr/>
          <p:nvPr/>
        </p:nvSpPr>
        <p:spPr bwMode="auto">
          <a:xfrm>
            <a:off x="15364349" y="4409572"/>
            <a:ext cx="4722686" cy="472268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sp>
        <p:nvSpPr>
          <p:cNvPr id="119" name="TextBox 118">
            <a:extLst>
              <a:ext uri="{FF2B5EF4-FFF2-40B4-BE49-F238E27FC236}">
                <a16:creationId xmlns:a16="http://schemas.microsoft.com/office/drawing/2014/main" id="{741E024D-0C63-4E3C-B89F-31231B661F60}"/>
              </a:ext>
            </a:extLst>
          </p:cNvPr>
          <p:cNvSpPr txBox="1"/>
          <p:nvPr/>
        </p:nvSpPr>
        <p:spPr>
          <a:xfrm>
            <a:off x="15553864" y="7277740"/>
            <a:ext cx="4343704" cy="1465711"/>
          </a:xfrm>
          <a:prstGeom prst="rect">
            <a:avLst/>
          </a:prstGeom>
          <a:noFill/>
        </p:spPr>
        <p:txBody>
          <a:bodyPr wrap="square" lIns="358570" tIns="286856" rIns="358570" bIns="286856" rtlCol="0">
            <a:spAutoFit/>
          </a:bodyPr>
          <a:lstStyle/>
          <a:p>
            <a:pPr defTabSz="1828204" fontAlgn="base" hangingPunct="1">
              <a:lnSpc>
                <a:spcPct val="90000"/>
              </a:lnSpc>
              <a:spcBef>
                <a:spcPct val="0"/>
              </a:spcBef>
              <a:spcAft>
                <a:spcPct val="0"/>
              </a:spcAft>
              <a:defRPr/>
            </a:pPr>
            <a:r>
              <a:rPr lang="en-US" sz="3200" kern="1200">
                <a:solidFill>
                  <a:srgbClr val="1A1A1A"/>
                </a:solidFill>
                <a:latin typeface="Graphik" panose="020B0503030202060203" pitchFamily="34" charset="77"/>
                <a:ea typeface="+mn-ea"/>
                <a:cs typeface="+mn-cs"/>
              </a:rPr>
              <a:t>Azure Active</a:t>
            </a:r>
            <a:br>
              <a:rPr lang="en-US" sz="3200" kern="1200">
                <a:solidFill>
                  <a:srgbClr val="1A1A1A"/>
                </a:solidFill>
                <a:latin typeface="Graphik" panose="020B0503030202060203" pitchFamily="34" charset="77"/>
                <a:ea typeface="+mn-ea"/>
                <a:cs typeface="+mn-cs"/>
              </a:rPr>
            </a:br>
            <a:r>
              <a:rPr lang="en-US" sz="3200" kern="1200">
                <a:solidFill>
                  <a:srgbClr val="1A1A1A"/>
                </a:solidFill>
                <a:latin typeface="Graphik" panose="020B0503030202060203" pitchFamily="34" charset="77"/>
                <a:ea typeface="+mn-ea"/>
                <a:cs typeface="+mn-cs"/>
              </a:rPr>
              <a:t>Directory</a:t>
            </a:r>
          </a:p>
        </p:txBody>
      </p:sp>
      <p:sp>
        <p:nvSpPr>
          <p:cNvPr id="120" name="Freeform: Shape 119">
            <a:extLst>
              <a:ext uri="{FF2B5EF4-FFF2-40B4-BE49-F238E27FC236}">
                <a16:creationId xmlns:a16="http://schemas.microsoft.com/office/drawing/2014/main" id="{BD22CB16-CEED-4041-B8EC-01540925C764}"/>
              </a:ext>
            </a:extLst>
          </p:cNvPr>
          <p:cNvSpPr>
            <a:spLocks noChangeAspect="1"/>
          </p:cNvSpPr>
          <p:nvPr/>
        </p:nvSpPr>
        <p:spPr bwMode="auto">
          <a:xfrm flipV="1">
            <a:off x="16751057" y="5535012"/>
            <a:ext cx="1935686" cy="192316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121" name="Group 120">
            <a:extLst>
              <a:ext uri="{FF2B5EF4-FFF2-40B4-BE49-F238E27FC236}">
                <a16:creationId xmlns:a16="http://schemas.microsoft.com/office/drawing/2014/main" id="{4745BCBB-5FFF-4FB8-9B7B-99B55E71EBD2}"/>
              </a:ext>
            </a:extLst>
          </p:cNvPr>
          <p:cNvGrpSpPr/>
          <p:nvPr/>
        </p:nvGrpSpPr>
        <p:grpSpPr>
          <a:xfrm>
            <a:off x="13274917" y="4068389"/>
            <a:ext cx="3059406" cy="2011722"/>
            <a:chOff x="9650097" y="1865707"/>
            <a:chExt cx="1529703" cy="1005861"/>
          </a:xfrm>
        </p:grpSpPr>
        <p:sp>
          <p:nvSpPr>
            <p:cNvPr id="122" name="Freeform 38">
              <a:extLst>
                <a:ext uri="{FF2B5EF4-FFF2-40B4-BE49-F238E27FC236}">
                  <a16:creationId xmlns:a16="http://schemas.microsoft.com/office/drawing/2014/main" id="{B28524F3-66B4-4EEA-806E-94E71B8B672D}"/>
                </a:ext>
              </a:extLst>
            </p:cNvPr>
            <p:cNvSpPr>
              <a:spLocks/>
            </p:cNvSpPr>
            <p:nvPr/>
          </p:nvSpPr>
          <p:spPr bwMode="auto">
            <a:xfrm>
              <a:off x="9650097" y="1865707"/>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accent3"/>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23" name="Freeform 131">
              <a:extLst>
                <a:ext uri="{FF2B5EF4-FFF2-40B4-BE49-F238E27FC236}">
                  <a16:creationId xmlns:a16="http://schemas.microsoft.com/office/drawing/2014/main" id="{97F7A230-ACA5-44DB-A911-D14B6B853EFD}"/>
                </a:ext>
              </a:extLst>
            </p:cNvPr>
            <p:cNvSpPr>
              <a:spLocks noChangeAspect="1"/>
            </p:cNvSpPr>
            <p:nvPr/>
          </p:nvSpPr>
          <p:spPr bwMode="black">
            <a:xfrm>
              <a:off x="10223994" y="2197677"/>
              <a:ext cx="381908" cy="4580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182880" tIns="91440" rIns="182880" bIns="91440" numCol="1" anchor="t" anchorCtr="0" compatLnSpc="1">
              <a:prstTxWarp prst="textNoShape">
                <a:avLst/>
              </a:prstTxWarp>
            </a:bodyPr>
            <a:lstStyle/>
            <a:p>
              <a:pPr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124" name="Rectangle 123">
            <a:extLst>
              <a:ext uri="{FF2B5EF4-FFF2-40B4-BE49-F238E27FC236}">
                <a16:creationId xmlns:a16="http://schemas.microsoft.com/office/drawing/2014/main" id="{3CCB63F5-1BFF-440E-8B21-165E24BBFA46}"/>
              </a:ext>
            </a:extLst>
          </p:cNvPr>
          <p:cNvSpPr/>
          <p:nvPr/>
        </p:nvSpPr>
        <p:spPr>
          <a:xfrm>
            <a:off x="13258523" y="6053868"/>
            <a:ext cx="2185758" cy="584775"/>
          </a:xfrm>
          <a:prstGeom prst="rect">
            <a:avLst/>
          </a:prstGeom>
        </p:spPr>
        <p:txBody>
          <a:bodyPr wrap="square">
            <a:spAutoFit/>
          </a:bodyPr>
          <a:lstStyle/>
          <a:p>
            <a:pPr algn="l"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Office 365</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25" name="Freeform: Shape 124">
            <a:extLst>
              <a:ext uri="{FF2B5EF4-FFF2-40B4-BE49-F238E27FC236}">
                <a16:creationId xmlns:a16="http://schemas.microsoft.com/office/drawing/2014/main" id="{306A7563-077B-4A0E-BB9F-0996CF379A56}"/>
              </a:ext>
            </a:extLst>
          </p:cNvPr>
          <p:cNvSpPr>
            <a:spLocks noChangeAspect="1"/>
          </p:cNvSpPr>
          <p:nvPr/>
        </p:nvSpPr>
        <p:spPr>
          <a:xfrm flipH="1">
            <a:off x="19017138" y="3260499"/>
            <a:ext cx="3054096" cy="2008234"/>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5" cstate="hqprint">
              <a:extLst>
                <a:ext uri="{28A0092B-C50C-407E-A947-70E740481C1C}">
                  <a14:useLocalDpi xmlns:a14="http://schemas.microsoft.com/office/drawing/2010/main"/>
                </a:ext>
              </a:extLst>
            </a:blip>
            <a:srcRect/>
            <a:stretch>
              <a:fillRect/>
            </a:stretch>
          </a:blipFill>
          <a:ln w="12700" cap="flat" cmpd="sng" algn="ctr">
            <a:solidFill>
              <a:srgbClr val="0078D7"/>
            </a:solidFill>
            <a:prstDash val="solid"/>
          </a:ln>
          <a:effectLst/>
        </p:spPr>
        <p:txBody>
          <a:bodyPr wrap="square" rtlCol="0" anchor="ctr">
            <a:noAutofit/>
          </a:bodyPr>
          <a:lstStyle/>
          <a:p>
            <a:pPr defTabSz="1828800" hangingPunct="1">
              <a:defRPr/>
            </a:pPr>
            <a:endParaRPr lang="en-US" sz="2550">
              <a:solidFill>
                <a:srgbClr val="353535"/>
              </a:solidFill>
              <a:latin typeface="Graphik" panose="020B0503030202060203" pitchFamily="34" charset="77"/>
              <a:ea typeface="+mn-ea"/>
              <a:cs typeface="+mn-cs"/>
            </a:endParaRPr>
          </a:p>
        </p:txBody>
      </p:sp>
      <p:sp>
        <p:nvSpPr>
          <p:cNvPr id="126" name="Rectangle 125">
            <a:extLst>
              <a:ext uri="{FF2B5EF4-FFF2-40B4-BE49-F238E27FC236}">
                <a16:creationId xmlns:a16="http://schemas.microsoft.com/office/drawing/2014/main" id="{AA4BCF85-ABBB-4DE3-832F-C8F14E57A022}"/>
              </a:ext>
            </a:extLst>
          </p:cNvPr>
          <p:cNvSpPr/>
          <p:nvPr/>
        </p:nvSpPr>
        <p:spPr>
          <a:xfrm>
            <a:off x="20307976" y="2770606"/>
            <a:ext cx="2743200" cy="1077218"/>
          </a:xfrm>
          <a:prstGeom prst="rect">
            <a:avLst/>
          </a:prstGeom>
        </p:spPr>
        <p:txBody>
          <a:bodyPr wrap="square">
            <a:spAutoFit/>
          </a:bodyPr>
          <a:lstStyle/>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Cloud SaaS apps</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37" name="Oval 136">
            <a:extLst>
              <a:ext uri="{FF2B5EF4-FFF2-40B4-BE49-F238E27FC236}">
                <a16:creationId xmlns:a16="http://schemas.microsoft.com/office/drawing/2014/main" id="{C32AA0EE-0FEA-4667-ABE9-33C09B20A586}"/>
              </a:ext>
            </a:extLst>
          </p:cNvPr>
          <p:cNvSpPr/>
          <p:nvPr/>
        </p:nvSpPr>
        <p:spPr bwMode="auto">
          <a:xfrm>
            <a:off x="14599048" y="9829298"/>
            <a:ext cx="1793084" cy="1793080"/>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grpSp>
        <p:nvGrpSpPr>
          <p:cNvPr id="138" name="Group 137">
            <a:extLst>
              <a:ext uri="{FF2B5EF4-FFF2-40B4-BE49-F238E27FC236}">
                <a16:creationId xmlns:a16="http://schemas.microsoft.com/office/drawing/2014/main" id="{A64850C1-7F74-46D4-A462-6DA6BD91FE04}"/>
              </a:ext>
            </a:extLst>
          </p:cNvPr>
          <p:cNvGrpSpPr/>
          <p:nvPr/>
        </p:nvGrpSpPr>
        <p:grpSpPr>
          <a:xfrm>
            <a:off x="15672676" y="9999015"/>
            <a:ext cx="763804" cy="763806"/>
            <a:chOff x="6901393" y="7479732"/>
            <a:chExt cx="735317" cy="735319"/>
          </a:xfrm>
        </p:grpSpPr>
        <p:sp>
          <p:nvSpPr>
            <p:cNvPr id="139" name="Oval 138">
              <a:extLst>
                <a:ext uri="{FF2B5EF4-FFF2-40B4-BE49-F238E27FC236}">
                  <a16:creationId xmlns:a16="http://schemas.microsoft.com/office/drawing/2014/main" id="{58082972-E84C-42F3-B859-2CB95B5FBACE}"/>
                </a:ext>
              </a:extLst>
            </p:cNvPr>
            <p:cNvSpPr/>
            <p:nvPr/>
          </p:nvSpPr>
          <p:spPr bwMode="auto">
            <a:xfrm>
              <a:off x="6901393" y="7479732"/>
              <a:ext cx="735317" cy="735319"/>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pic>
          <p:nvPicPr>
            <p:cNvPr id="140" name="Graphic 139">
              <a:extLst>
                <a:ext uri="{FF2B5EF4-FFF2-40B4-BE49-F238E27FC236}">
                  <a16:creationId xmlns:a16="http://schemas.microsoft.com/office/drawing/2014/main" id="{617C3989-407C-4665-A198-87BEE90F52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6372" y="7575159"/>
              <a:ext cx="476249" cy="476250"/>
            </a:xfrm>
            <a:prstGeom prst="rect">
              <a:avLst/>
            </a:prstGeom>
          </p:spPr>
        </p:pic>
      </p:grpSp>
      <p:pic>
        <p:nvPicPr>
          <p:cNvPr id="141" name="Picture 140">
            <a:extLst>
              <a:ext uri="{FF2B5EF4-FFF2-40B4-BE49-F238E27FC236}">
                <a16:creationId xmlns:a16="http://schemas.microsoft.com/office/drawing/2014/main" id="{3D49815A-EAEE-4A91-9B1C-4B2E5572EF4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808843" y="10217556"/>
            <a:ext cx="1373614" cy="909296"/>
          </a:xfrm>
          <a:prstGeom prst="rect">
            <a:avLst/>
          </a:prstGeom>
        </p:spPr>
      </p:pic>
      <p:cxnSp>
        <p:nvCxnSpPr>
          <p:cNvPr id="142" name="Straight Arrow Connector 141">
            <a:extLst>
              <a:ext uri="{FF2B5EF4-FFF2-40B4-BE49-F238E27FC236}">
                <a16:creationId xmlns:a16="http://schemas.microsoft.com/office/drawing/2014/main" id="{82FA45EC-8359-4678-9D9C-94CB69A54BDD}"/>
              </a:ext>
            </a:extLst>
          </p:cNvPr>
          <p:cNvCxnSpPr>
            <a:cxnSpLocks/>
          </p:cNvCxnSpPr>
          <p:nvPr/>
        </p:nvCxnSpPr>
        <p:spPr>
          <a:xfrm flipV="1">
            <a:off x="16205200" y="9022080"/>
            <a:ext cx="477520" cy="924564"/>
          </a:xfrm>
          <a:prstGeom prst="straightConnector1">
            <a:avLst/>
          </a:prstGeom>
          <a:noFill/>
          <a:ln w="15875" cap="flat" cmpd="sng" algn="ctr">
            <a:solidFill>
              <a:srgbClr val="353535"/>
            </a:solidFill>
            <a:prstDash val="sysDash"/>
            <a:miter lim="800000"/>
            <a:headEnd type="arrow" w="med" len="med"/>
            <a:tailEnd type="arrow" w="med" len="med"/>
          </a:ln>
          <a:effectLst/>
        </p:spPr>
      </p:cxnSp>
      <p:grpSp>
        <p:nvGrpSpPr>
          <p:cNvPr id="143" name="Group 142">
            <a:extLst>
              <a:ext uri="{FF2B5EF4-FFF2-40B4-BE49-F238E27FC236}">
                <a16:creationId xmlns:a16="http://schemas.microsoft.com/office/drawing/2014/main" id="{20953C64-2F86-4923-818E-77B1D22C055C}"/>
              </a:ext>
            </a:extLst>
          </p:cNvPr>
          <p:cNvGrpSpPr/>
          <p:nvPr/>
        </p:nvGrpSpPr>
        <p:grpSpPr>
          <a:xfrm>
            <a:off x="18651319" y="8003281"/>
            <a:ext cx="3899270" cy="3298838"/>
            <a:chOff x="9470736" y="4328213"/>
            <a:chExt cx="1949635" cy="1649419"/>
          </a:xfrm>
        </p:grpSpPr>
        <p:grpSp>
          <p:nvGrpSpPr>
            <p:cNvPr id="144" name="Group 143">
              <a:extLst>
                <a:ext uri="{FF2B5EF4-FFF2-40B4-BE49-F238E27FC236}">
                  <a16:creationId xmlns:a16="http://schemas.microsoft.com/office/drawing/2014/main" id="{82480F86-0852-4711-AA81-BB265E25F933}"/>
                </a:ext>
              </a:extLst>
            </p:cNvPr>
            <p:cNvGrpSpPr/>
            <p:nvPr/>
          </p:nvGrpSpPr>
          <p:grpSpPr>
            <a:xfrm>
              <a:off x="9470736" y="4328213"/>
              <a:ext cx="1356199" cy="1356199"/>
              <a:chOff x="8171962" y="4561795"/>
              <a:chExt cx="1356199" cy="1356199"/>
            </a:xfrm>
          </p:grpSpPr>
          <p:sp>
            <p:nvSpPr>
              <p:cNvPr id="174" name="Oval 173">
                <a:extLst>
                  <a:ext uri="{FF2B5EF4-FFF2-40B4-BE49-F238E27FC236}">
                    <a16:creationId xmlns:a16="http://schemas.microsoft.com/office/drawing/2014/main" id="{49AB93EA-7D78-47E4-A031-EE924AF5D8B4}"/>
                  </a:ext>
                </a:extLst>
              </p:cNvPr>
              <p:cNvSpPr/>
              <p:nvPr/>
            </p:nvSpPr>
            <p:spPr bwMode="auto">
              <a:xfrm>
                <a:off x="8171962" y="4561795"/>
                <a:ext cx="1356199" cy="1356199"/>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grpSp>
            <p:nvGrpSpPr>
              <p:cNvPr id="175" name="Group 174">
                <a:extLst>
                  <a:ext uri="{FF2B5EF4-FFF2-40B4-BE49-F238E27FC236}">
                    <a16:creationId xmlns:a16="http://schemas.microsoft.com/office/drawing/2014/main" id="{C46DB8C1-55C1-4320-A751-9F660B8D3239}"/>
                  </a:ext>
                </a:extLst>
              </p:cNvPr>
              <p:cNvGrpSpPr/>
              <p:nvPr/>
            </p:nvGrpSpPr>
            <p:grpSpPr>
              <a:xfrm>
                <a:off x="8446400" y="4897533"/>
                <a:ext cx="894919" cy="752296"/>
                <a:chOff x="8680527" y="5224847"/>
                <a:chExt cx="894919" cy="752296"/>
              </a:xfrm>
            </p:grpSpPr>
            <p:sp>
              <p:nvSpPr>
                <p:cNvPr id="176" name="Browser_2" title="Icon of a browser window with a home symbol inside">
                  <a:extLst>
                    <a:ext uri="{FF2B5EF4-FFF2-40B4-BE49-F238E27FC236}">
                      <a16:creationId xmlns:a16="http://schemas.microsoft.com/office/drawing/2014/main" id="{5C666DC6-68DE-4EE4-82D2-CB63A6A45151}"/>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sp>
              <p:nvSpPr>
                <p:cNvPr id="177" name="GenericApp_EB3B" title="Icon of an app window">
                  <a:extLst>
                    <a:ext uri="{FF2B5EF4-FFF2-40B4-BE49-F238E27FC236}">
                      <a16:creationId xmlns:a16="http://schemas.microsoft.com/office/drawing/2014/main" id="{D45C2604-16BB-4577-8CFA-D7ED0DD6694E}"/>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sp>
              <p:nvSpPr>
                <p:cNvPr id="178" name="Website" title="Icon of multiple app windows">
                  <a:extLst>
                    <a:ext uri="{FF2B5EF4-FFF2-40B4-BE49-F238E27FC236}">
                      <a16:creationId xmlns:a16="http://schemas.microsoft.com/office/drawing/2014/main" id="{72DBBDD6-B14C-4670-A795-FC9B3C90FF90}"/>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grpSp>
        <p:grpSp>
          <p:nvGrpSpPr>
            <p:cNvPr id="145" name="Group 207">
              <a:extLst>
                <a:ext uri="{FF2B5EF4-FFF2-40B4-BE49-F238E27FC236}">
                  <a16:creationId xmlns:a16="http://schemas.microsoft.com/office/drawing/2014/main" id="{76E79868-02A7-4486-9C35-4B65945BE58C}"/>
                </a:ext>
              </a:extLst>
            </p:cNvPr>
            <p:cNvGrpSpPr>
              <a:grpSpLocks noChangeAspect="1"/>
            </p:cNvGrpSpPr>
            <p:nvPr/>
          </p:nvGrpSpPr>
          <p:grpSpPr bwMode="auto">
            <a:xfrm>
              <a:off x="10348957" y="4935086"/>
              <a:ext cx="1071414" cy="1042546"/>
              <a:chOff x="3750" y="2040"/>
              <a:chExt cx="334" cy="325"/>
            </a:xfrm>
            <a:solidFill>
              <a:srgbClr val="0078D7"/>
            </a:solidFill>
          </p:grpSpPr>
          <p:sp>
            <p:nvSpPr>
              <p:cNvPr id="146" name="Rectangle 208">
                <a:extLst>
                  <a:ext uri="{FF2B5EF4-FFF2-40B4-BE49-F238E27FC236}">
                    <a16:creationId xmlns:a16="http://schemas.microsoft.com/office/drawing/2014/main" id="{B6EA637D-C2B0-468C-8DD5-D7415580A2B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7" name="Freeform 209">
                <a:extLst>
                  <a:ext uri="{FF2B5EF4-FFF2-40B4-BE49-F238E27FC236}">
                    <a16:creationId xmlns:a16="http://schemas.microsoft.com/office/drawing/2014/main" id="{D04FC74F-26EF-4067-B643-D1F38147B562}"/>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8" name="Freeform 210">
                <a:extLst>
                  <a:ext uri="{FF2B5EF4-FFF2-40B4-BE49-F238E27FC236}">
                    <a16:creationId xmlns:a16="http://schemas.microsoft.com/office/drawing/2014/main" id="{FBF46E18-B2A7-40B6-8E68-C4A2AF2D0D4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9" name="Freeform 211">
                <a:extLst>
                  <a:ext uri="{FF2B5EF4-FFF2-40B4-BE49-F238E27FC236}">
                    <a16:creationId xmlns:a16="http://schemas.microsoft.com/office/drawing/2014/main" id="{9256BC2D-B4AF-497A-946B-091245AADA7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0" name="Rectangle 212">
                <a:extLst>
                  <a:ext uri="{FF2B5EF4-FFF2-40B4-BE49-F238E27FC236}">
                    <a16:creationId xmlns:a16="http://schemas.microsoft.com/office/drawing/2014/main" id="{E2C12036-5FA4-4B64-BF09-53859E6C87D6}"/>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1" name="Rectangle 213">
                <a:extLst>
                  <a:ext uri="{FF2B5EF4-FFF2-40B4-BE49-F238E27FC236}">
                    <a16:creationId xmlns:a16="http://schemas.microsoft.com/office/drawing/2014/main" id="{B44306F3-DEC9-4F70-822F-78687343030D}"/>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2" name="Rectangle 214">
                <a:extLst>
                  <a:ext uri="{FF2B5EF4-FFF2-40B4-BE49-F238E27FC236}">
                    <a16:creationId xmlns:a16="http://schemas.microsoft.com/office/drawing/2014/main" id="{D3C3D4B5-8DEB-4B25-996B-BEF11A787CC5}"/>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3" name="Rectangle 215">
                <a:extLst>
                  <a:ext uri="{FF2B5EF4-FFF2-40B4-BE49-F238E27FC236}">
                    <a16:creationId xmlns:a16="http://schemas.microsoft.com/office/drawing/2014/main" id="{6928EEE2-7EAA-41D9-84E5-B5F71EE1E245}"/>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4" name="Rectangle 216">
                <a:extLst>
                  <a:ext uri="{FF2B5EF4-FFF2-40B4-BE49-F238E27FC236}">
                    <a16:creationId xmlns:a16="http://schemas.microsoft.com/office/drawing/2014/main" id="{209374F1-25E5-4EBF-A0D5-B3E1A4E00786}"/>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5" name="Rectangle 217">
                <a:extLst>
                  <a:ext uri="{FF2B5EF4-FFF2-40B4-BE49-F238E27FC236}">
                    <a16:creationId xmlns:a16="http://schemas.microsoft.com/office/drawing/2014/main" id="{91B4D10E-4163-40AF-A5EB-69443CABF956}"/>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6" name="Rectangle 218">
                <a:extLst>
                  <a:ext uri="{FF2B5EF4-FFF2-40B4-BE49-F238E27FC236}">
                    <a16:creationId xmlns:a16="http://schemas.microsoft.com/office/drawing/2014/main" id="{D578549F-C8EA-4411-AA89-5F75D1C34C77}"/>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7" name="Rectangle 219">
                <a:extLst>
                  <a:ext uri="{FF2B5EF4-FFF2-40B4-BE49-F238E27FC236}">
                    <a16:creationId xmlns:a16="http://schemas.microsoft.com/office/drawing/2014/main" id="{15732F5E-683F-4920-82D3-6D8CAD980E31}"/>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8" name="Rectangle 220">
                <a:extLst>
                  <a:ext uri="{FF2B5EF4-FFF2-40B4-BE49-F238E27FC236}">
                    <a16:creationId xmlns:a16="http://schemas.microsoft.com/office/drawing/2014/main" id="{DE162098-7103-43EF-8C12-54F020A065E8}"/>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9" name="Rectangle 221">
                <a:extLst>
                  <a:ext uri="{FF2B5EF4-FFF2-40B4-BE49-F238E27FC236}">
                    <a16:creationId xmlns:a16="http://schemas.microsoft.com/office/drawing/2014/main" id="{AF81285B-F787-4430-BCD7-8752E16F3FA6}"/>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0" name="Rectangle 222">
                <a:extLst>
                  <a:ext uri="{FF2B5EF4-FFF2-40B4-BE49-F238E27FC236}">
                    <a16:creationId xmlns:a16="http://schemas.microsoft.com/office/drawing/2014/main" id="{C0DA7D6A-0769-47A0-8E98-12CA25D1C9F2}"/>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1" name="Rectangle 223">
                <a:extLst>
                  <a:ext uri="{FF2B5EF4-FFF2-40B4-BE49-F238E27FC236}">
                    <a16:creationId xmlns:a16="http://schemas.microsoft.com/office/drawing/2014/main" id="{DE9B9308-20BF-4155-885E-228A52D6FB4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2" name="Rectangle 224">
                <a:extLst>
                  <a:ext uri="{FF2B5EF4-FFF2-40B4-BE49-F238E27FC236}">
                    <a16:creationId xmlns:a16="http://schemas.microsoft.com/office/drawing/2014/main" id="{085D8B13-4890-4169-82F0-C741A0F3331A}"/>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3" name="Rectangle 225">
                <a:extLst>
                  <a:ext uri="{FF2B5EF4-FFF2-40B4-BE49-F238E27FC236}">
                    <a16:creationId xmlns:a16="http://schemas.microsoft.com/office/drawing/2014/main" id="{980CB8B6-0225-438F-B55F-CD054F9E9CA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4" name="Rectangle 226">
                <a:extLst>
                  <a:ext uri="{FF2B5EF4-FFF2-40B4-BE49-F238E27FC236}">
                    <a16:creationId xmlns:a16="http://schemas.microsoft.com/office/drawing/2014/main" id="{61BBC8C8-604C-4AA2-B313-43C1E9996D82}"/>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5" name="Rectangle 227">
                <a:extLst>
                  <a:ext uri="{FF2B5EF4-FFF2-40B4-BE49-F238E27FC236}">
                    <a16:creationId xmlns:a16="http://schemas.microsoft.com/office/drawing/2014/main" id="{AA4D600B-083D-43BC-9844-1DC12716028A}"/>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6" name="Rectangle 228">
                <a:extLst>
                  <a:ext uri="{FF2B5EF4-FFF2-40B4-BE49-F238E27FC236}">
                    <a16:creationId xmlns:a16="http://schemas.microsoft.com/office/drawing/2014/main" id="{74B34DC2-B81C-47F3-850F-49FE3EC848E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7" name="Rectangle 229">
                <a:extLst>
                  <a:ext uri="{FF2B5EF4-FFF2-40B4-BE49-F238E27FC236}">
                    <a16:creationId xmlns:a16="http://schemas.microsoft.com/office/drawing/2014/main" id="{867D295A-CAD5-4EB6-93BB-89F99AD8DF59}"/>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8" name="Rectangle 230">
                <a:extLst>
                  <a:ext uri="{FF2B5EF4-FFF2-40B4-BE49-F238E27FC236}">
                    <a16:creationId xmlns:a16="http://schemas.microsoft.com/office/drawing/2014/main" id="{73CA44AE-4547-4659-8113-BDFB080CE5F3}"/>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9" name="Rectangle 231">
                <a:extLst>
                  <a:ext uri="{FF2B5EF4-FFF2-40B4-BE49-F238E27FC236}">
                    <a16:creationId xmlns:a16="http://schemas.microsoft.com/office/drawing/2014/main" id="{80D0B060-9941-4B28-93C5-204D06DD5D23}"/>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0" name="Rectangle 232">
                <a:extLst>
                  <a:ext uri="{FF2B5EF4-FFF2-40B4-BE49-F238E27FC236}">
                    <a16:creationId xmlns:a16="http://schemas.microsoft.com/office/drawing/2014/main" id="{F54B84C9-8EA5-424A-9289-333B92DE5D3F}"/>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1" name="Rectangle 233">
                <a:extLst>
                  <a:ext uri="{FF2B5EF4-FFF2-40B4-BE49-F238E27FC236}">
                    <a16:creationId xmlns:a16="http://schemas.microsoft.com/office/drawing/2014/main" id="{1ACB544D-86CC-427E-89DD-91A036CD8EE3}"/>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2" name="Rectangle 234">
                <a:extLst>
                  <a:ext uri="{FF2B5EF4-FFF2-40B4-BE49-F238E27FC236}">
                    <a16:creationId xmlns:a16="http://schemas.microsoft.com/office/drawing/2014/main" id="{5F8907CA-DDCC-4DEC-B7CF-3F052CF9420B}"/>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3" name="Rectangle 235">
                <a:extLst>
                  <a:ext uri="{FF2B5EF4-FFF2-40B4-BE49-F238E27FC236}">
                    <a16:creationId xmlns:a16="http://schemas.microsoft.com/office/drawing/2014/main" id="{AD1BE56D-FDD9-4D52-AFFE-6C95FC347FF0}"/>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grpSp>
      </p:grpSp>
      <p:sp>
        <p:nvSpPr>
          <p:cNvPr id="179" name="Rectangle 178">
            <a:extLst>
              <a:ext uri="{FF2B5EF4-FFF2-40B4-BE49-F238E27FC236}">
                <a16:creationId xmlns:a16="http://schemas.microsoft.com/office/drawing/2014/main" id="{D7059E01-148D-46AF-9131-A720C1D29E9D}"/>
              </a:ext>
            </a:extLst>
          </p:cNvPr>
          <p:cNvSpPr/>
          <p:nvPr/>
        </p:nvSpPr>
        <p:spPr>
          <a:xfrm>
            <a:off x="20234881" y="11449171"/>
            <a:ext cx="2712398" cy="1077218"/>
          </a:xfrm>
          <a:prstGeom prst="rect">
            <a:avLst/>
          </a:prstGeom>
        </p:spPr>
        <p:txBody>
          <a:bodyPr wrap="square">
            <a:spAutoFit/>
          </a:bodyPr>
          <a:lstStyle/>
          <a:p>
            <a:pPr algn="l"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On-premises</a:t>
            </a:r>
            <a:b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b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apps</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80" name="Rectangle 179">
            <a:extLst>
              <a:ext uri="{FF2B5EF4-FFF2-40B4-BE49-F238E27FC236}">
                <a16:creationId xmlns:a16="http://schemas.microsoft.com/office/drawing/2014/main" id="{ADB44C65-9CCD-4B2B-A1B0-F7BAED40D2CE}"/>
              </a:ext>
            </a:extLst>
          </p:cNvPr>
          <p:cNvSpPr/>
          <p:nvPr/>
        </p:nvSpPr>
        <p:spPr>
          <a:xfrm>
            <a:off x="13066801" y="11565942"/>
            <a:ext cx="3234926" cy="1077218"/>
          </a:xfrm>
          <a:prstGeom prst="rect">
            <a:avLst/>
          </a:prstGeom>
        </p:spPr>
        <p:txBody>
          <a:bodyPr wrap="square">
            <a:spAutoFit/>
          </a:bodyPr>
          <a:lstStyle/>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Active Directory</a:t>
            </a:r>
          </a:p>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and ADFS/Other</a:t>
            </a:r>
            <a:endParaRPr lang="en-US" sz="2000" kern="1200">
              <a:solidFill>
                <a:schemeClr val="tx1">
                  <a:lumMod val="20000"/>
                  <a:lumOff val="80000"/>
                </a:schemeClr>
              </a:solidFill>
              <a:latin typeface="Graphik" panose="020B0503030202060203" pitchFamily="34" charset="77"/>
              <a:ea typeface="+mn-ea"/>
              <a:cs typeface="+mn-cs"/>
            </a:endParaRPr>
          </a:p>
        </p:txBody>
      </p:sp>
      <p:grpSp>
        <p:nvGrpSpPr>
          <p:cNvPr id="78" name="Group 77">
            <a:extLst>
              <a:ext uri="{FF2B5EF4-FFF2-40B4-BE49-F238E27FC236}">
                <a16:creationId xmlns:a16="http://schemas.microsoft.com/office/drawing/2014/main" id="{7AD5FEDD-D684-4AB4-B52C-6C8598CFC159}"/>
              </a:ext>
            </a:extLst>
          </p:cNvPr>
          <p:cNvGrpSpPr/>
          <p:nvPr/>
        </p:nvGrpSpPr>
        <p:grpSpPr>
          <a:xfrm>
            <a:off x="18578977" y="3536065"/>
            <a:ext cx="3059406" cy="2011722"/>
            <a:chOff x="9522431" y="394161"/>
            <a:chExt cx="1529703" cy="1005861"/>
          </a:xfrm>
        </p:grpSpPr>
        <p:sp>
          <p:nvSpPr>
            <p:cNvPr id="79" name="Freeform 38">
              <a:extLst>
                <a:ext uri="{FF2B5EF4-FFF2-40B4-BE49-F238E27FC236}">
                  <a16:creationId xmlns:a16="http://schemas.microsoft.com/office/drawing/2014/main" id="{EAAEEEC2-772E-4B1E-9B56-3270FF3ED01A}"/>
                </a:ext>
              </a:extLst>
            </p:cNvPr>
            <p:cNvSpPr>
              <a:spLocks/>
            </p:cNvSpPr>
            <p:nvPr/>
          </p:nvSpPr>
          <p:spPr bwMode="auto">
            <a:xfrm flipH="1">
              <a:off x="9522431" y="394161"/>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80" name="Freeform: Shape 79">
              <a:extLst>
                <a:ext uri="{FF2B5EF4-FFF2-40B4-BE49-F238E27FC236}">
                  <a16:creationId xmlns:a16="http://schemas.microsoft.com/office/drawing/2014/main" id="{BE301BA3-4352-4F76-9373-FD4A7EE37704}"/>
                </a:ext>
              </a:extLst>
            </p:cNvPr>
            <p:cNvSpPr>
              <a:spLocks noChangeAspect="1"/>
            </p:cNvSpPr>
            <p:nvPr/>
          </p:nvSpPr>
          <p:spPr bwMode="auto">
            <a:xfrm rot="18900000">
              <a:off x="9992412" y="500729"/>
              <a:ext cx="246610" cy="246612"/>
            </a:xfrm>
            <a:custGeom>
              <a:avLst/>
              <a:gdLst>
                <a:gd name="connsiteX0" fmla="*/ 354633 w 1346518"/>
                <a:gd name="connsiteY0" fmla="*/ 991888 h 1346518"/>
                <a:gd name="connsiteX1" fmla="*/ 380430 w 1346518"/>
                <a:gd name="connsiteY1" fmla="*/ 1245009 h 1346518"/>
                <a:gd name="connsiteX2" fmla="*/ 362471 w 1346518"/>
                <a:gd name="connsiteY2" fmla="*/ 1266993 h 1346518"/>
                <a:gd name="connsiteX3" fmla="*/ 302809 w 1346518"/>
                <a:gd name="connsiteY3" fmla="*/ 1235597 h 1346518"/>
                <a:gd name="connsiteX4" fmla="*/ 197193 w 1346518"/>
                <a:gd name="connsiteY4" fmla="*/ 1149325 h 1346518"/>
                <a:gd name="connsiteX5" fmla="*/ 110922 w 1346518"/>
                <a:gd name="connsiteY5" fmla="*/ 1043710 h 1346518"/>
                <a:gd name="connsiteX6" fmla="*/ 79527 w 1346518"/>
                <a:gd name="connsiteY6" fmla="*/ 984051 h 1346518"/>
                <a:gd name="connsiteX7" fmla="*/ 101513 w 1346518"/>
                <a:gd name="connsiteY7" fmla="*/ 966092 h 1346518"/>
                <a:gd name="connsiteX8" fmla="*/ 354633 w 1346518"/>
                <a:gd name="connsiteY8" fmla="*/ 991888 h 1346518"/>
                <a:gd name="connsiteX9" fmla="*/ 470781 w 1346518"/>
                <a:gd name="connsiteY9" fmla="*/ 872033 h 1346518"/>
                <a:gd name="connsiteX10" fmla="*/ 470781 w 1346518"/>
                <a:gd name="connsiteY10" fmla="*/ 962807 h 1346518"/>
                <a:gd name="connsiteX11" fmla="*/ 380007 w 1346518"/>
                <a:gd name="connsiteY11" fmla="*/ 962807 h 1346518"/>
                <a:gd name="connsiteX12" fmla="*/ 380007 w 1346518"/>
                <a:gd name="connsiteY12" fmla="*/ 872033 h 1346518"/>
                <a:gd name="connsiteX13" fmla="*/ 470781 w 1346518"/>
                <a:gd name="connsiteY13" fmla="*/ 872033 h 1346518"/>
                <a:gd name="connsiteX14" fmla="*/ 809409 w 1346518"/>
                <a:gd name="connsiteY14" fmla="*/ 1199098 h 1346518"/>
                <a:gd name="connsiteX15" fmla="*/ 852552 w 1346518"/>
                <a:gd name="connsiteY15" fmla="*/ 1263088 h 1346518"/>
                <a:gd name="connsiteX16" fmla="*/ 863235 w 1346518"/>
                <a:gd name="connsiteY16" fmla="*/ 1316001 h 1346518"/>
                <a:gd name="connsiteX17" fmla="*/ 801848 w 1346518"/>
                <a:gd name="connsiteY17" fmla="*/ 1334194 h 1346518"/>
                <a:gd name="connsiteX18" fmla="*/ 544671 w 1346518"/>
                <a:gd name="connsiteY18" fmla="*/ 1334194 h 1346518"/>
                <a:gd name="connsiteX19" fmla="*/ 471583 w 1346518"/>
                <a:gd name="connsiteY19" fmla="*/ 1312533 h 1346518"/>
                <a:gd name="connsiteX20" fmla="*/ 481565 w 1346518"/>
                <a:gd name="connsiteY20" fmla="*/ 1263089 h 1346518"/>
                <a:gd name="connsiteX21" fmla="*/ 667059 w 1346518"/>
                <a:gd name="connsiteY21" fmla="*/ 1140135 h 1346518"/>
                <a:gd name="connsiteX22" fmla="*/ 809409 w 1346518"/>
                <a:gd name="connsiteY22" fmla="*/ 1199098 h 1346518"/>
                <a:gd name="connsiteX23" fmla="*/ 147422 w 1346518"/>
                <a:gd name="connsiteY23" fmla="*/ 537111 h 1346518"/>
                <a:gd name="connsiteX24" fmla="*/ 206385 w 1346518"/>
                <a:gd name="connsiteY24" fmla="*/ 679461 h 1346518"/>
                <a:gd name="connsiteX25" fmla="*/ 83431 w 1346518"/>
                <a:gd name="connsiteY25" fmla="*/ 864955 h 1346518"/>
                <a:gd name="connsiteX26" fmla="*/ 33986 w 1346518"/>
                <a:gd name="connsiteY26" fmla="*/ 874937 h 1346518"/>
                <a:gd name="connsiteX27" fmla="*/ 12325 w 1346518"/>
                <a:gd name="connsiteY27" fmla="*/ 801847 h 1346518"/>
                <a:gd name="connsiteX28" fmla="*/ 12325 w 1346518"/>
                <a:gd name="connsiteY28" fmla="*/ 544671 h 1346518"/>
                <a:gd name="connsiteX29" fmla="*/ 30517 w 1346518"/>
                <a:gd name="connsiteY29" fmla="*/ 483286 h 1346518"/>
                <a:gd name="connsiteX30" fmla="*/ 83432 w 1346518"/>
                <a:gd name="connsiteY30" fmla="*/ 493968 h 1346518"/>
                <a:gd name="connsiteX31" fmla="*/ 147422 w 1346518"/>
                <a:gd name="connsiteY31" fmla="*/ 537111 h 1346518"/>
                <a:gd name="connsiteX32" fmla="*/ 354464 w 1346518"/>
                <a:gd name="connsiteY32" fmla="*/ 631453 h 1346518"/>
                <a:gd name="connsiteX33" fmla="*/ 373264 w 1346518"/>
                <a:gd name="connsiteY33" fmla="*/ 676840 h 1346518"/>
                <a:gd name="connsiteX34" fmla="*/ 309077 w 1346518"/>
                <a:gd name="connsiteY34" fmla="*/ 741027 h 1346518"/>
                <a:gd name="connsiteX35" fmla="*/ 244890 w 1346518"/>
                <a:gd name="connsiteY35" fmla="*/ 676841 h 1346518"/>
                <a:gd name="connsiteX36" fmla="*/ 309077 w 1346518"/>
                <a:gd name="connsiteY36" fmla="*/ 612654 h 1346518"/>
                <a:gd name="connsiteX37" fmla="*/ 354464 w 1346518"/>
                <a:gd name="connsiteY37" fmla="*/ 631453 h 1346518"/>
                <a:gd name="connsiteX38" fmla="*/ 715067 w 1346518"/>
                <a:gd name="connsiteY38" fmla="*/ 992054 h 1346518"/>
                <a:gd name="connsiteX39" fmla="*/ 733866 w 1346518"/>
                <a:gd name="connsiteY39" fmla="*/ 1037442 h 1346518"/>
                <a:gd name="connsiteX40" fmla="*/ 669679 w 1346518"/>
                <a:gd name="connsiteY40" fmla="*/ 1101629 h 1346518"/>
                <a:gd name="connsiteX41" fmla="*/ 605493 w 1346518"/>
                <a:gd name="connsiteY41" fmla="*/ 1037442 h 1346518"/>
                <a:gd name="connsiteX42" fmla="*/ 669680 w 1346518"/>
                <a:gd name="connsiteY42" fmla="*/ 973255 h 1346518"/>
                <a:gd name="connsiteX43" fmla="*/ 715067 w 1346518"/>
                <a:gd name="connsiteY43" fmla="*/ 992054 h 1346518"/>
                <a:gd name="connsiteX44" fmla="*/ 974089 w 1346518"/>
                <a:gd name="connsiteY44" fmla="*/ 878691 h 1346518"/>
                <a:gd name="connsiteX45" fmla="*/ 974090 w 1346518"/>
                <a:gd name="connsiteY45" fmla="*/ 969465 h 1346518"/>
                <a:gd name="connsiteX46" fmla="*/ 883316 w 1346518"/>
                <a:gd name="connsiteY46" fmla="*/ 969465 h 1346518"/>
                <a:gd name="connsiteX47" fmla="*/ 883316 w 1346518"/>
                <a:gd name="connsiteY47" fmla="*/ 878691 h 1346518"/>
                <a:gd name="connsiteX48" fmla="*/ 974089 w 1346518"/>
                <a:gd name="connsiteY48" fmla="*/ 878691 h 1346518"/>
                <a:gd name="connsiteX49" fmla="*/ 467828 w 1346518"/>
                <a:gd name="connsiteY49" fmla="*/ 372430 h 1346518"/>
                <a:gd name="connsiteX50" fmla="*/ 467828 w 1346518"/>
                <a:gd name="connsiteY50" fmla="*/ 463204 h 1346518"/>
                <a:gd name="connsiteX51" fmla="*/ 377054 w 1346518"/>
                <a:gd name="connsiteY51" fmla="*/ 463204 h 1346518"/>
                <a:gd name="connsiteX52" fmla="*/ 377054 w 1346518"/>
                <a:gd name="connsiteY52" fmla="*/ 372430 h 1346518"/>
                <a:gd name="connsiteX53" fmla="*/ 467828 w 1346518"/>
                <a:gd name="connsiteY53" fmla="*/ 372430 h 1346518"/>
                <a:gd name="connsiteX54" fmla="*/ 1266820 w 1346518"/>
                <a:gd name="connsiteY54" fmla="*/ 984379 h 1346518"/>
                <a:gd name="connsiteX55" fmla="*/ 1235598 w 1346518"/>
                <a:gd name="connsiteY55" fmla="*/ 1043710 h 1346518"/>
                <a:gd name="connsiteX56" fmla="*/ 1149325 w 1346518"/>
                <a:gd name="connsiteY56" fmla="*/ 1149325 h 1346518"/>
                <a:gd name="connsiteX57" fmla="*/ 1043710 w 1346518"/>
                <a:gd name="connsiteY57" fmla="*/ 1235597 h 1346518"/>
                <a:gd name="connsiteX58" fmla="*/ 985544 w 1346518"/>
                <a:gd name="connsiteY58" fmla="*/ 1266206 h 1346518"/>
                <a:gd name="connsiteX59" fmla="*/ 973667 w 1346518"/>
                <a:gd name="connsiteY59" fmla="*/ 1251666 h 1346518"/>
                <a:gd name="connsiteX60" fmla="*/ 999464 w 1346518"/>
                <a:gd name="connsiteY60" fmla="*/ 998546 h 1346518"/>
                <a:gd name="connsiteX61" fmla="*/ 1252585 w 1346518"/>
                <a:gd name="connsiteY61" fmla="*/ 972751 h 1346518"/>
                <a:gd name="connsiteX62" fmla="*/ 362141 w 1346518"/>
                <a:gd name="connsiteY62" fmla="*/ 79700 h 1346518"/>
                <a:gd name="connsiteX63" fmla="*/ 373770 w 1346518"/>
                <a:gd name="connsiteY63" fmla="*/ 93936 h 1346518"/>
                <a:gd name="connsiteX64" fmla="*/ 347974 w 1346518"/>
                <a:gd name="connsiteY64" fmla="*/ 347056 h 1346518"/>
                <a:gd name="connsiteX65" fmla="*/ 94854 w 1346518"/>
                <a:gd name="connsiteY65" fmla="*/ 372853 h 1346518"/>
                <a:gd name="connsiteX66" fmla="*/ 80313 w 1346518"/>
                <a:gd name="connsiteY66" fmla="*/ 360975 h 1346518"/>
                <a:gd name="connsiteX67" fmla="*/ 110921 w 1346518"/>
                <a:gd name="connsiteY67" fmla="*/ 302809 h 1346518"/>
                <a:gd name="connsiteX68" fmla="*/ 197193 w 1346518"/>
                <a:gd name="connsiteY68" fmla="*/ 197193 h 1346518"/>
                <a:gd name="connsiteX69" fmla="*/ 302809 w 1346518"/>
                <a:gd name="connsiteY69" fmla="*/ 110921 h 1346518"/>
                <a:gd name="connsiteX70" fmla="*/ 1070427 w 1346518"/>
                <a:gd name="connsiteY70" fmla="*/ 631453 h 1346518"/>
                <a:gd name="connsiteX71" fmla="*/ 1089227 w 1346518"/>
                <a:gd name="connsiteY71" fmla="*/ 676840 h 1346518"/>
                <a:gd name="connsiteX72" fmla="*/ 1025040 w 1346518"/>
                <a:gd name="connsiteY72" fmla="*/ 741027 h 1346518"/>
                <a:gd name="connsiteX73" fmla="*/ 960853 w 1346518"/>
                <a:gd name="connsiteY73" fmla="*/ 676841 h 1346518"/>
                <a:gd name="connsiteX74" fmla="*/ 1025040 w 1346518"/>
                <a:gd name="connsiteY74" fmla="*/ 612654 h 1346518"/>
                <a:gd name="connsiteX75" fmla="*/ 1070427 w 1346518"/>
                <a:gd name="connsiteY75" fmla="*/ 631453 h 1346518"/>
                <a:gd name="connsiteX76" fmla="*/ 715067 w 1346518"/>
                <a:gd name="connsiteY76" fmla="*/ 276092 h 1346518"/>
                <a:gd name="connsiteX77" fmla="*/ 733866 w 1346518"/>
                <a:gd name="connsiteY77" fmla="*/ 321479 h 1346518"/>
                <a:gd name="connsiteX78" fmla="*/ 669679 w 1346518"/>
                <a:gd name="connsiteY78" fmla="*/ 385666 h 1346518"/>
                <a:gd name="connsiteX79" fmla="*/ 605493 w 1346518"/>
                <a:gd name="connsiteY79" fmla="*/ 321479 h 1346518"/>
                <a:gd name="connsiteX80" fmla="*/ 669679 w 1346518"/>
                <a:gd name="connsiteY80" fmla="*/ 257292 h 1346518"/>
                <a:gd name="connsiteX81" fmla="*/ 715067 w 1346518"/>
                <a:gd name="connsiteY81" fmla="*/ 276092 h 1346518"/>
                <a:gd name="connsiteX82" fmla="*/ 977042 w 1346518"/>
                <a:gd name="connsiteY82" fmla="*/ 365772 h 1346518"/>
                <a:gd name="connsiteX83" fmla="*/ 977042 w 1346518"/>
                <a:gd name="connsiteY83" fmla="*/ 456546 h 1346518"/>
                <a:gd name="connsiteX84" fmla="*/ 886268 w 1346518"/>
                <a:gd name="connsiteY84" fmla="*/ 456546 h 1346518"/>
                <a:gd name="connsiteX85" fmla="*/ 886268 w 1346518"/>
                <a:gd name="connsiteY85" fmla="*/ 365772 h 1346518"/>
                <a:gd name="connsiteX86" fmla="*/ 977042 w 1346518"/>
                <a:gd name="connsiteY86" fmla="*/ 365772 h 1346518"/>
                <a:gd name="connsiteX87" fmla="*/ 1315302 w 1346518"/>
                <a:gd name="connsiteY87" fmla="*/ 480923 h 1346518"/>
                <a:gd name="connsiteX88" fmla="*/ 1334194 w 1346518"/>
                <a:gd name="connsiteY88" fmla="*/ 544671 h 1346518"/>
                <a:gd name="connsiteX89" fmla="*/ 1334194 w 1346518"/>
                <a:gd name="connsiteY89" fmla="*/ 801848 h 1346518"/>
                <a:gd name="connsiteX90" fmla="*/ 1311833 w 1346518"/>
                <a:gd name="connsiteY90" fmla="*/ 877300 h 1346518"/>
                <a:gd name="connsiteX91" fmla="*/ 1250685 w 1346518"/>
                <a:gd name="connsiteY91" fmla="*/ 864955 h 1346518"/>
                <a:gd name="connsiteX92" fmla="*/ 1127732 w 1346518"/>
                <a:gd name="connsiteY92" fmla="*/ 679462 h 1346518"/>
                <a:gd name="connsiteX93" fmla="*/ 1250686 w 1346518"/>
                <a:gd name="connsiteY93" fmla="*/ 493968 h 1346518"/>
                <a:gd name="connsiteX94" fmla="*/ 865598 w 1346518"/>
                <a:gd name="connsiteY94" fmla="*/ 31218 h 1346518"/>
                <a:gd name="connsiteX95" fmla="*/ 852553 w 1346518"/>
                <a:gd name="connsiteY95" fmla="*/ 95835 h 1346518"/>
                <a:gd name="connsiteX96" fmla="*/ 667059 w 1346518"/>
                <a:gd name="connsiteY96" fmla="*/ 218788 h 1346518"/>
                <a:gd name="connsiteX97" fmla="*/ 481565 w 1346518"/>
                <a:gd name="connsiteY97" fmla="*/ 95835 h 1346518"/>
                <a:gd name="connsiteX98" fmla="*/ 469220 w 1346518"/>
                <a:gd name="connsiteY98" fmla="*/ 34685 h 1346518"/>
                <a:gd name="connsiteX99" fmla="*/ 544671 w 1346518"/>
                <a:gd name="connsiteY99" fmla="*/ 12325 h 1346518"/>
                <a:gd name="connsiteX100" fmla="*/ 801848 w 1346518"/>
                <a:gd name="connsiteY100" fmla="*/ 12325 h 1346518"/>
                <a:gd name="connsiteX101" fmla="*/ 1149325 w 1346518"/>
                <a:gd name="connsiteY101" fmla="*/ 197193 h 1346518"/>
                <a:gd name="connsiteX102" fmla="*/ 1235597 w 1346518"/>
                <a:gd name="connsiteY102" fmla="*/ 302809 h 1346518"/>
                <a:gd name="connsiteX103" fmla="*/ 1266034 w 1346518"/>
                <a:gd name="connsiteY103" fmla="*/ 360648 h 1346518"/>
                <a:gd name="connsiteX104" fmla="*/ 1259244 w 1346518"/>
                <a:gd name="connsiteY104" fmla="*/ 366193 h 1346518"/>
                <a:gd name="connsiteX105" fmla="*/ 1006124 w 1346518"/>
                <a:gd name="connsiteY105" fmla="*/ 340396 h 1346518"/>
                <a:gd name="connsiteX106" fmla="*/ 980327 w 1346518"/>
                <a:gd name="connsiteY106" fmla="*/ 87276 h 1346518"/>
                <a:gd name="connsiteX107" fmla="*/ 985874 w 1346518"/>
                <a:gd name="connsiteY107" fmla="*/ 80486 h 1346518"/>
                <a:gd name="connsiteX108" fmla="*/ 1043710 w 1346518"/>
                <a:gd name="connsiteY108" fmla="*/ 110922 h 1346518"/>
                <a:gd name="connsiteX109" fmla="*/ 1149325 w 1346518"/>
                <a:gd name="connsiteY109" fmla="*/ 197193 h 134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346518" h="1346518">
                  <a:moveTo>
                    <a:pt x="354633" y="991888"/>
                  </a:moveTo>
                  <a:cubicBezTo>
                    <a:pt x="423423" y="1060679"/>
                    <a:pt x="432022" y="1166867"/>
                    <a:pt x="380430" y="1245009"/>
                  </a:cubicBezTo>
                  <a:lnTo>
                    <a:pt x="362471" y="1266993"/>
                  </a:lnTo>
                  <a:lnTo>
                    <a:pt x="302809" y="1235597"/>
                  </a:lnTo>
                  <a:cubicBezTo>
                    <a:pt x="265477" y="1210948"/>
                    <a:pt x="230059" y="1182191"/>
                    <a:pt x="197193" y="1149325"/>
                  </a:cubicBezTo>
                  <a:cubicBezTo>
                    <a:pt x="164328" y="1116460"/>
                    <a:pt x="135570" y="1081042"/>
                    <a:pt x="110922" y="1043710"/>
                  </a:cubicBezTo>
                  <a:lnTo>
                    <a:pt x="79527" y="984051"/>
                  </a:lnTo>
                  <a:lnTo>
                    <a:pt x="101513" y="966092"/>
                  </a:lnTo>
                  <a:cubicBezTo>
                    <a:pt x="179653" y="914498"/>
                    <a:pt x="285842" y="923096"/>
                    <a:pt x="354633" y="991888"/>
                  </a:cubicBezTo>
                  <a:close/>
                  <a:moveTo>
                    <a:pt x="470781" y="872033"/>
                  </a:moveTo>
                  <a:cubicBezTo>
                    <a:pt x="495848" y="897100"/>
                    <a:pt x="495848" y="937740"/>
                    <a:pt x="470781" y="962807"/>
                  </a:cubicBezTo>
                  <a:cubicBezTo>
                    <a:pt x="445714" y="987874"/>
                    <a:pt x="405074" y="987874"/>
                    <a:pt x="380007" y="962807"/>
                  </a:cubicBezTo>
                  <a:cubicBezTo>
                    <a:pt x="354940" y="937740"/>
                    <a:pt x="354940" y="897100"/>
                    <a:pt x="380007" y="872033"/>
                  </a:cubicBezTo>
                  <a:cubicBezTo>
                    <a:pt x="405074" y="846966"/>
                    <a:pt x="445714" y="846966"/>
                    <a:pt x="470781" y="872033"/>
                  </a:cubicBezTo>
                  <a:close/>
                  <a:moveTo>
                    <a:pt x="809409" y="1199098"/>
                  </a:moveTo>
                  <a:cubicBezTo>
                    <a:pt x="827625" y="1217314"/>
                    <a:pt x="842365" y="1239003"/>
                    <a:pt x="852552" y="1263088"/>
                  </a:cubicBezTo>
                  <a:lnTo>
                    <a:pt x="863235" y="1316001"/>
                  </a:lnTo>
                  <a:lnTo>
                    <a:pt x="801848" y="1334194"/>
                  </a:lnTo>
                  <a:cubicBezTo>
                    <a:pt x="716973" y="1350627"/>
                    <a:pt x="629546" y="1350627"/>
                    <a:pt x="544671" y="1334194"/>
                  </a:cubicBezTo>
                  <a:lnTo>
                    <a:pt x="471583" y="1312533"/>
                  </a:lnTo>
                  <a:lnTo>
                    <a:pt x="481565" y="1263089"/>
                  </a:lnTo>
                  <a:cubicBezTo>
                    <a:pt x="512126" y="1190834"/>
                    <a:pt x="583671" y="1140135"/>
                    <a:pt x="667059" y="1140135"/>
                  </a:cubicBezTo>
                  <a:cubicBezTo>
                    <a:pt x="722650" y="1140135"/>
                    <a:pt x="772979" y="1162668"/>
                    <a:pt x="809409" y="1199098"/>
                  </a:cubicBezTo>
                  <a:close/>
                  <a:moveTo>
                    <a:pt x="147422" y="537111"/>
                  </a:moveTo>
                  <a:cubicBezTo>
                    <a:pt x="183853" y="573542"/>
                    <a:pt x="206385" y="623870"/>
                    <a:pt x="206385" y="679461"/>
                  </a:cubicBezTo>
                  <a:cubicBezTo>
                    <a:pt x="206385" y="762849"/>
                    <a:pt x="155686" y="834394"/>
                    <a:pt x="83431" y="864955"/>
                  </a:cubicBezTo>
                  <a:lnTo>
                    <a:pt x="33986" y="874937"/>
                  </a:lnTo>
                  <a:lnTo>
                    <a:pt x="12325" y="801847"/>
                  </a:lnTo>
                  <a:cubicBezTo>
                    <a:pt x="-4108" y="716973"/>
                    <a:pt x="-4108" y="629546"/>
                    <a:pt x="12325" y="544671"/>
                  </a:cubicBezTo>
                  <a:lnTo>
                    <a:pt x="30517" y="483286"/>
                  </a:lnTo>
                  <a:lnTo>
                    <a:pt x="83432" y="493968"/>
                  </a:lnTo>
                  <a:cubicBezTo>
                    <a:pt x="107517" y="504155"/>
                    <a:pt x="129207" y="518896"/>
                    <a:pt x="147422" y="537111"/>
                  </a:cubicBezTo>
                  <a:close/>
                  <a:moveTo>
                    <a:pt x="354464" y="631453"/>
                  </a:moveTo>
                  <a:cubicBezTo>
                    <a:pt x="366080" y="643069"/>
                    <a:pt x="373264" y="659116"/>
                    <a:pt x="373264" y="676840"/>
                  </a:cubicBezTo>
                  <a:cubicBezTo>
                    <a:pt x="373264" y="712290"/>
                    <a:pt x="344527" y="741027"/>
                    <a:pt x="309077" y="741027"/>
                  </a:cubicBezTo>
                  <a:cubicBezTo>
                    <a:pt x="273627" y="741027"/>
                    <a:pt x="244890" y="712291"/>
                    <a:pt x="244890" y="676841"/>
                  </a:cubicBezTo>
                  <a:cubicBezTo>
                    <a:pt x="244890" y="641390"/>
                    <a:pt x="273627" y="612653"/>
                    <a:pt x="309077" y="612654"/>
                  </a:cubicBezTo>
                  <a:cubicBezTo>
                    <a:pt x="326802" y="612654"/>
                    <a:pt x="342849" y="619838"/>
                    <a:pt x="354464" y="631453"/>
                  </a:cubicBezTo>
                  <a:close/>
                  <a:moveTo>
                    <a:pt x="715067" y="992054"/>
                  </a:moveTo>
                  <a:cubicBezTo>
                    <a:pt x="726682" y="1003670"/>
                    <a:pt x="733866" y="1019716"/>
                    <a:pt x="733866" y="1037442"/>
                  </a:cubicBezTo>
                  <a:cubicBezTo>
                    <a:pt x="733867" y="1072892"/>
                    <a:pt x="705130" y="1101629"/>
                    <a:pt x="669679" y="1101629"/>
                  </a:cubicBezTo>
                  <a:cubicBezTo>
                    <a:pt x="634229" y="1101628"/>
                    <a:pt x="605493" y="1072892"/>
                    <a:pt x="605493" y="1037442"/>
                  </a:cubicBezTo>
                  <a:cubicBezTo>
                    <a:pt x="605493" y="1001992"/>
                    <a:pt x="634230" y="973255"/>
                    <a:pt x="669680" y="973255"/>
                  </a:cubicBezTo>
                  <a:cubicBezTo>
                    <a:pt x="687405" y="973255"/>
                    <a:pt x="703451" y="980439"/>
                    <a:pt x="715067" y="992054"/>
                  </a:cubicBezTo>
                  <a:close/>
                  <a:moveTo>
                    <a:pt x="974089" y="878691"/>
                  </a:moveTo>
                  <a:cubicBezTo>
                    <a:pt x="999156" y="903758"/>
                    <a:pt x="999157" y="944398"/>
                    <a:pt x="974090" y="969465"/>
                  </a:cubicBezTo>
                  <a:cubicBezTo>
                    <a:pt x="949023" y="994532"/>
                    <a:pt x="908383" y="994532"/>
                    <a:pt x="883316" y="969465"/>
                  </a:cubicBezTo>
                  <a:cubicBezTo>
                    <a:pt x="858249" y="944398"/>
                    <a:pt x="858249" y="903758"/>
                    <a:pt x="883316" y="878691"/>
                  </a:cubicBezTo>
                  <a:cubicBezTo>
                    <a:pt x="908382" y="853624"/>
                    <a:pt x="949023" y="853624"/>
                    <a:pt x="974089" y="878691"/>
                  </a:cubicBezTo>
                  <a:close/>
                  <a:moveTo>
                    <a:pt x="467828" y="372430"/>
                  </a:moveTo>
                  <a:cubicBezTo>
                    <a:pt x="492895" y="397497"/>
                    <a:pt x="492895" y="438137"/>
                    <a:pt x="467828" y="463204"/>
                  </a:cubicBezTo>
                  <a:cubicBezTo>
                    <a:pt x="442761" y="488271"/>
                    <a:pt x="402121" y="488271"/>
                    <a:pt x="377054" y="463204"/>
                  </a:cubicBezTo>
                  <a:cubicBezTo>
                    <a:pt x="351987" y="438137"/>
                    <a:pt x="351987" y="397497"/>
                    <a:pt x="377054" y="372430"/>
                  </a:cubicBezTo>
                  <a:cubicBezTo>
                    <a:pt x="402121" y="347363"/>
                    <a:pt x="442761" y="347363"/>
                    <a:pt x="467828" y="372430"/>
                  </a:cubicBezTo>
                  <a:close/>
                  <a:moveTo>
                    <a:pt x="1266820" y="984379"/>
                  </a:moveTo>
                  <a:lnTo>
                    <a:pt x="1235598" y="1043710"/>
                  </a:lnTo>
                  <a:cubicBezTo>
                    <a:pt x="1210948" y="1081042"/>
                    <a:pt x="1182191" y="1116460"/>
                    <a:pt x="1149325" y="1149325"/>
                  </a:cubicBezTo>
                  <a:cubicBezTo>
                    <a:pt x="1116460" y="1182191"/>
                    <a:pt x="1081042" y="1210948"/>
                    <a:pt x="1043710" y="1235597"/>
                  </a:cubicBezTo>
                  <a:lnTo>
                    <a:pt x="985544" y="1266206"/>
                  </a:lnTo>
                  <a:lnTo>
                    <a:pt x="973667" y="1251666"/>
                  </a:lnTo>
                  <a:cubicBezTo>
                    <a:pt x="922075" y="1173526"/>
                    <a:pt x="930674" y="1067338"/>
                    <a:pt x="999464" y="998546"/>
                  </a:cubicBezTo>
                  <a:cubicBezTo>
                    <a:pt x="1068255" y="929755"/>
                    <a:pt x="1174444" y="921157"/>
                    <a:pt x="1252585" y="972751"/>
                  </a:cubicBezTo>
                  <a:close/>
                  <a:moveTo>
                    <a:pt x="362141" y="79700"/>
                  </a:moveTo>
                  <a:lnTo>
                    <a:pt x="373770" y="93936"/>
                  </a:lnTo>
                  <a:cubicBezTo>
                    <a:pt x="425364" y="172076"/>
                    <a:pt x="416765" y="278265"/>
                    <a:pt x="347974" y="347056"/>
                  </a:cubicBezTo>
                  <a:cubicBezTo>
                    <a:pt x="279182" y="415847"/>
                    <a:pt x="172993" y="424445"/>
                    <a:pt x="94854" y="372853"/>
                  </a:cubicBezTo>
                  <a:lnTo>
                    <a:pt x="80313" y="360975"/>
                  </a:lnTo>
                  <a:lnTo>
                    <a:pt x="110921" y="302809"/>
                  </a:lnTo>
                  <a:cubicBezTo>
                    <a:pt x="135571" y="265477"/>
                    <a:pt x="164328" y="230059"/>
                    <a:pt x="197193" y="197193"/>
                  </a:cubicBezTo>
                  <a:cubicBezTo>
                    <a:pt x="230059" y="164328"/>
                    <a:pt x="265477" y="135571"/>
                    <a:pt x="302809" y="110921"/>
                  </a:cubicBezTo>
                  <a:close/>
                  <a:moveTo>
                    <a:pt x="1070427" y="631453"/>
                  </a:moveTo>
                  <a:cubicBezTo>
                    <a:pt x="1082042" y="643069"/>
                    <a:pt x="1089226" y="659115"/>
                    <a:pt x="1089227" y="676840"/>
                  </a:cubicBezTo>
                  <a:cubicBezTo>
                    <a:pt x="1089227" y="712291"/>
                    <a:pt x="1060490" y="741027"/>
                    <a:pt x="1025040" y="741027"/>
                  </a:cubicBezTo>
                  <a:cubicBezTo>
                    <a:pt x="989589" y="741027"/>
                    <a:pt x="960853" y="712291"/>
                    <a:pt x="960853" y="676841"/>
                  </a:cubicBezTo>
                  <a:cubicBezTo>
                    <a:pt x="960853" y="641390"/>
                    <a:pt x="989590" y="612654"/>
                    <a:pt x="1025040" y="612654"/>
                  </a:cubicBezTo>
                  <a:cubicBezTo>
                    <a:pt x="1042764" y="612653"/>
                    <a:pt x="1058811" y="619838"/>
                    <a:pt x="1070427" y="631453"/>
                  </a:cubicBezTo>
                  <a:close/>
                  <a:moveTo>
                    <a:pt x="715067" y="276092"/>
                  </a:moveTo>
                  <a:cubicBezTo>
                    <a:pt x="726682" y="287708"/>
                    <a:pt x="733867" y="303754"/>
                    <a:pt x="733866" y="321479"/>
                  </a:cubicBezTo>
                  <a:cubicBezTo>
                    <a:pt x="733866" y="356929"/>
                    <a:pt x="705129" y="385666"/>
                    <a:pt x="669679" y="385666"/>
                  </a:cubicBezTo>
                  <a:cubicBezTo>
                    <a:pt x="634229" y="385666"/>
                    <a:pt x="605492" y="356929"/>
                    <a:pt x="605493" y="321479"/>
                  </a:cubicBezTo>
                  <a:cubicBezTo>
                    <a:pt x="605492" y="286029"/>
                    <a:pt x="634229" y="257292"/>
                    <a:pt x="669679" y="257292"/>
                  </a:cubicBezTo>
                  <a:cubicBezTo>
                    <a:pt x="687405" y="257293"/>
                    <a:pt x="703451" y="264476"/>
                    <a:pt x="715067" y="276092"/>
                  </a:cubicBezTo>
                  <a:close/>
                  <a:moveTo>
                    <a:pt x="977042" y="365772"/>
                  </a:moveTo>
                  <a:cubicBezTo>
                    <a:pt x="1002109" y="390839"/>
                    <a:pt x="1002109" y="431479"/>
                    <a:pt x="977042" y="456546"/>
                  </a:cubicBezTo>
                  <a:cubicBezTo>
                    <a:pt x="951975" y="481613"/>
                    <a:pt x="911335" y="481613"/>
                    <a:pt x="886268" y="456546"/>
                  </a:cubicBezTo>
                  <a:cubicBezTo>
                    <a:pt x="861201" y="431479"/>
                    <a:pt x="861201" y="390839"/>
                    <a:pt x="886268" y="365772"/>
                  </a:cubicBezTo>
                  <a:cubicBezTo>
                    <a:pt x="911335" y="340705"/>
                    <a:pt x="951975" y="340705"/>
                    <a:pt x="977042" y="365772"/>
                  </a:cubicBezTo>
                  <a:close/>
                  <a:moveTo>
                    <a:pt x="1315302" y="480923"/>
                  </a:moveTo>
                  <a:lnTo>
                    <a:pt x="1334194" y="544671"/>
                  </a:lnTo>
                  <a:cubicBezTo>
                    <a:pt x="1350627" y="629546"/>
                    <a:pt x="1350627" y="716973"/>
                    <a:pt x="1334194" y="801848"/>
                  </a:cubicBezTo>
                  <a:lnTo>
                    <a:pt x="1311833" y="877300"/>
                  </a:lnTo>
                  <a:lnTo>
                    <a:pt x="1250685" y="864955"/>
                  </a:lnTo>
                  <a:cubicBezTo>
                    <a:pt x="1178431" y="834394"/>
                    <a:pt x="1127732" y="762849"/>
                    <a:pt x="1127732" y="679462"/>
                  </a:cubicBezTo>
                  <a:cubicBezTo>
                    <a:pt x="1127732" y="596075"/>
                    <a:pt x="1178431" y="524529"/>
                    <a:pt x="1250686" y="493968"/>
                  </a:cubicBezTo>
                  <a:close/>
                  <a:moveTo>
                    <a:pt x="865598" y="31218"/>
                  </a:moveTo>
                  <a:lnTo>
                    <a:pt x="852553" y="95835"/>
                  </a:lnTo>
                  <a:cubicBezTo>
                    <a:pt x="821991" y="168089"/>
                    <a:pt x="750447" y="218788"/>
                    <a:pt x="667059" y="218788"/>
                  </a:cubicBezTo>
                  <a:cubicBezTo>
                    <a:pt x="583672" y="218789"/>
                    <a:pt x="512127" y="168090"/>
                    <a:pt x="481565" y="95835"/>
                  </a:cubicBezTo>
                  <a:lnTo>
                    <a:pt x="469220" y="34685"/>
                  </a:lnTo>
                  <a:lnTo>
                    <a:pt x="544671" y="12325"/>
                  </a:lnTo>
                  <a:cubicBezTo>
                    <a:pt x="629546" y="-4108"/>
                    <a:pt x="716973" y="-4108"/>
                    <a:pt x="801848" y="12325"/>
                  </a:cubicBezTo>
                  <a:close/>
                  <a:moveTo>
                    <a:pt x="1149325" y="197193"/>
                  </a:moveTo>
                  <a:cubicBezTo>
                    <a:pt x="1182191" y="230059"/>
                    <a:pt x="1210949" y="265477"/>
                    <a:pt x="1235597" y="302809"/>
                  </a:cubicBezTo>
                  <a:lnTo>
                    <a:pt x="1266034" y="360648"/>
                  </a:lnTo>
                  <a:lnTo>
                    <a:pt x="1259244" y="366193"/>
                  </a:lnTo>
                  <a:cubicBezTo>
                    <a:pt x="1181104" y="417787"/>
                    <a:pt x="1074916" y="409188"/>
                    <a:pt x="1006124" y="340396"/>
                  </a:cubicBezTo>
                  <a:cubicBezTo>
                    <a:pt x="937333" y="271605"/>
                    <a:pt x="928734" y="165417"/>
                    <a:pt x="980327" y="87276"/>
                  </a:cubicBezTo>
                  <a:lnTo>
                    <a:pt x="985874" y="80486"/>
                  </a:lnTo>
                  <a:lnTo>
                    <a:pt x="1043710" y="110922"/>
                  </a:lnTo>
                  <a:cubicBezTo>
                    <a:pt x="1081042" y="135570"/>
                    <a:pt x="1116460" y="164328"/>
                    <a:pt x="1149325" y="197193"/>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81" name="Picture 80">
              <a:extLst>
                <a:ext uri="{FF2B5EF4-FFF2-40B4-BE49-F238E27FC236}">
                  <a16:creationId xmlns:a16="http://schemas.microsoft.com/office/drawing/2014/main" id="{BE194A84-FAA3-4283-A782-2020BA0ACA7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673685" y="967105"/>
              <a:ext cx="337691" cy="186324"/>
            </a:xfrm>
            <a:prstGeom prst="rect">
              <a:avLst/>
            </a:prstGeom>
          </p:spPr>
        </p:pic>
        <p:pic>
          <p:nvPicPr>
            <p:cNvPr id="82" name="Picture 81">
              <a:extLst>
                <a:ext uri="{FF2B5EF4-FFF2-40B4-BE49-F238E27FC236}">
                  <a16:creationId xmlns:a16="http://schemas.microsoft.com/office/drawing/2014/main" id="{C08979AC-6BCB-4CD8-B7BF-9D648C7F4C79}"/>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084814" y="1024090"/>
              <a:ext cx="351128" cy="351532"/>
            </a:xfrm>
            <a:prstGeom prst="rect">
              <a:avLst/>
            </a:prstGeom>
          </p:spPr>
        </p:pic>
        <p:pic>
          <p:nvPicPr>
            <p:cNvPr id="83" name="Picture 82">
              <a:extLst>
                <a:ext uri="{FF2B5EF4-FFF2-40B4-BE49-F238E27FC236}">
                  <a16:creationId xmlns:a16="http://schemas.microsoft.com/office/drawing/2014/main" id="{39CDFACA-4EC8-4261-9D1B-85444DA48C8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531270" y="1095795"/>
              <a:ext cx="385742" cy="116981"/>
            </a:xfrm>
            <a:prstGeom prst="rect">
              <a:avLst/>
            </a:prstGeom>
          </p:spPr>
        </p:pic>
        <p:pic>
          <p:nvPicPr>
            <p:cNvPr id="84" name="Picture 83">
              <a:extLst>
                <a:ext uri="{FF2B5EF4-FFF2-40B4-BE49-F238E27FC236}">
                  <a16:creationId xmlns:a16="http://schemas.microsoft.com/office/drawing/2014/main" id="{3DBE2F5E-3F25-4399-9209-9EA8EC90D5E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462837" y="662086"/>
              <a:ext cx="366169" cy="366169"/>
            </a:xfrm>
            <a:prstGeom prst="rect">
              <a:avLst/>
            </a:prstGeom>
          </p:spPr>
        </p:pic>
        <p:pic>
          <p:nvPicPr>
            <p:cNvPr id="85" name="Picture 84">
              <a:extLst>
                <a:ext uri="{FF2B5EF4-FFF2-40B4-BE49-F238E27FC236}">
                  <a16:creationId xmlns:a16="http://schemas.microsoft.com/office/drawing/2014/main" id="{F13A7590-99C0-4CCC-B1B8-FDD7A38ACFC2}"/>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147899" y="761728"/>
              <a:ext cx="331045" cy="218039"/>
            </a:xfrm>
            <a:prstGeom prst="rect">
              <a:avLst/>
            </a:prstGeom>
          </p:spPr>
        </p:pic>
      </p:grpSp>
    </p:spTree>
    <p:extLst>
      <p:ext uri="{BB962C8B-B14F-4D97-AF65-F5344CB8AC3E}">
        <p14:creationId xmlns:p14="http://schemas.microsoft.com/office/powerpoint/2010/main" val="129162865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5786" y="10218778"/>
            <a:ext cx="1560580" cy="156058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13620721" y="8682133"/>
            <a:ext cx="8489978" cy="3643218"/>
          </a:xfrm>
          <a:prstGeom prst="rect">
            <a:avLst/>
          </a:prstGeom>
          <a:solidFill>
            <a:srgbClr val="FFFFFF">
              <a:alpha val="4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l" defTabSz="1791150" fontAlgn="base" hangingPunct="1">
              <a:lnSpc>
                <a:spcPct val="90000"/>
              </a:lnSpc>
              <a:spcBef>
                <a:spcPct val="0"/>
              </a:spcBef>
              <a:spcAft>
                <a:spcPct val="0"/>
              </a:spcAft>
              <a:buSzPct val="80000"/>
              <a:defRPr/>
            </a:pPr>
            <a:r>
              <a:rPr lang="en-US" sz="2800" kern="1200">
                <a:solidFill>
                  <a:srgbClr val="1A1A1A"/>
                </a:solidFill>
                <a:latin typeface="Graphik" panose="020B0503030202060203" pitchFamily="34" charset="77"/>
                <a:ea typeface="+mn-ea"/>
                <a:cs typeface="+mn-cs"/>
              </a:rPr>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1735642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1774377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18115252"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p:txBody>
          <a:bodyPr>
            <a:normAutofit fontScale="90000"/>
          </a:bodyPr>
          <a:lstStyle/>
          <a:p>
            <a:r>
              <a:rPr lang="en-US" sz="8800"/>
              <a:t>Recommendation 5: SSO All the things!</a:t>
            </a:r>
            <a:br>
              <a:rPr lang="en-US" sz="8800"/>
            </a:br>
            <a:r>
              <a:rPr lang="en-US" sz="6700"/>
              <a:t>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type="body" sz="quarter" idx="10"/>
          </p:nvPr>
        </p:nvSpPr>
        <p:spPr>
          <a:xfrm>
            <a:off x="1011981" y="4691799"/>
            <a:ext cx="10878442" cy="4374531"/>
          </a:xfrm>
        </p:spPr>
        <p:txBody>
          <a:bodyPr/>
          <a:lstStyle/>
          <a:p>
            <a:pPr marL="571500" indent="-571500">
              <a:lnSpc>
                <a:spcPct val="90000"/>
              </a:lnSpc>
              <a:buFont typeface="Arial" panose="020B0604020202020204" pitchFamily="34" charset="0"/>
              <a:buChar char="•"/>
            </a:pPr>
            <a:r>
              <a:rPr lang="en-US" sz="4400">
                <a:latin typeface="Graphik" panose="020B0503030202060203" pitchFamily="34" charset="77"/>
              </a:rPr>
              <a:t>Connect any claims-aware on-premises web app to Azure AD</a:t>
            </a:r>
          </a:p>
          <a:p>
            <a:pPr marL="571500" indent="-571500">
              <a:lnSpc>
                <a:spcPct val="90000"/>
              </a:lnSpc>
              <a:buFont typeface="Arial" panose="020B0604020202020204" pitchFamily="34" charset="0"/>
              <a:buChar char="•"/>
            </a:pPr>
            <a:r>
              <a:rPr lang="en-US" sz="4400">
                <a:latin typeface="Graphik" panose="020B0503030202060203" pitchFamily="34" charset="77"/>
              </a:rPr>
              <a:t>Also, connect on-premises Kerberos apps to Azure AD</a:t>
            </a:r>
          </a:p>
          <a:p>
            <a:pPr marL="571500" indent="-571500">
              <a:lnSpc>
                <a:spcPct val="90000"/>
              </a:lnSpc>
              <a:buFont typeface="Arial" panose="020B0604020202020204" pitchFamily="34" charset="0"/>
              <a:buChar char="•"/>
            </a:pPr>
            <a:r>
              <a:rPr lang="en-US" sz="4400">
                <a:latin typeface="Graphik" panose="020B0503030202060203" pitchFamily="34" charset="77"/>
              </a:rPr>
              <a:t>The goal is to get </a:t>
            </a:r>
            <a:r>
              <a:rPr lang="en-US" sz="4400" i="1">
                <a:latin typeface="Graphik" panose="020B0503030202060203" pitchFamily="34" charset="77"/>
              </a:rPr>
              <a:t>everything</a:t>
            </a:r>
            <a:r>
              <a:rPr lang="en-US" sz="4400">
                <a:latin typeface="Graphik" panose="020B0503030202060203" pitchFamily="34" charset="77"/>
              </a:rPr>
              <a:t> to use SSO</a:t>
            </a:r>
          </a:p>
        </p:txBody>
      </p:sp>
      <p:sp>
        <p:nvSpPr>
          <p:cNvPr id="105" name="Rectangle 138">
            <a:extLst>
              <a:ext uri="{FF2B5EF4-FFF2-40B4-BE49-F238E27FC236}">
                <a16:creationId xmlns:a16="http://schemas.microsoft.com/office/drawing/2014/main" id="{DCE92F4B-D16B-4998-8D65-4E4B65C69B09}"/>
              </a:ext>
            </a:extLst>
          </p:cNvPr>
          <p:cNvSpPr/>
          <p:nvPr/>
        </p:nvSpPr>
        <p:spPr>
          <a:xfrm>
            <a:off x="8443144" y="3841895"/>
            <a:ext cx="5029468" cy="738664"/>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rgbClr val="FFFFFF">
              <a:lumMod val="95000"/>
            </a:srgbClr>
          </a:solidFill>
          <a:ln w="19050">
            <a:solidFill>
              <a:srgbClr val="0078D7"/>
            </a:solidFill>
            <a:miter lim="800000"/>
          </a:ln>
        </p:spPr>
        <p:txBody>
          <a:bodyPr wrap="square">
            <a:spAutoFit/>
          </a:bodyPr>
          <a:lstStyle/>
          <a:p>
            <a:pPr defTabSz="1828450" hangingPunct="1">
              <a:defRPr/>
            </a:pPr>
            <a:r>
              <a:rPr lang="en-US" sz="2100">
                <a:solidFill>
                  <a:srgbClr val="0379D6"/>
                </a:solidFill>
                <a:latin typeface="Graphik" panose="020B0503030202060203" pitchFamily="34" charset="77"/>
                <a:ea typeface="+mn-ea"/>
                <a:cs typeface="+mn-cs"/>
              </a:rPr>
              <a:t>https://</a:t>
            </a:r>
            <a:r>
              <a:rPr lang="en-US" sz="2100" err="1">
                <a:solidFill>
                  <a:srgbClr val="0379D6"/>
                </a:solidFill>
                <a:latin typeface="Graphik" panose="020B0503030202060203" pitchFamily="34" charset="77"/>
                <a:ea typeface="+mn-ea"/>
                <a:cs typeface="+mn-cs"/>
              </a:rPr>
              <a:t>appX-contoso.msappproxy.net</a:t>
            </a:r>
            <a:r>
              <a:rPr lang="en-US" sz="2100">
                <a:solidFill>
                  <a:srgbClr val="0379D6"/>
                </a:solidFill>
                <a:latin typeface="Graphik" panose="020B0503030202060203" pitchFamily="34" charset="77"/>
                <a:ea typeface="+mn-ea"/>
                <a:cs typeface="+mn-cs"/>
              </a:rPr>
              <a:t>/</a:t>
            </a:r>
            <a:endParaRPr lang="en-US" sz="3200">
              <a:solidFill>
                <a:srgbClr val="0379D6"/>
              </a:solidFill>
              <a:latin typeface="Graphik" panose="020B0503030202060203" pitchFamily="34" charset="77"/>
              <a:ea typeface="+mn-ea"/>
              <a:cs typeface="+mn-cs"/>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14329746" y="4095813"/>
            <a:ext cx="1173184" cy="45953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1814157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14695367" y="7180263"/>
            <a:ext cx="3157234" cy="2311434"/>
          </a:xfrm>
          <a:prstGeom prst="bentConnector3">
            <a:avLst>
              <a:gd name="adj1" fmla="val 85746"/>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18551583" y="6215536"/>
            <a:ext cx="806918" cy="65392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17383986"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1774902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17818081" y="10490620"/>
            <a:ext cx="4810"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14178718" y="10486914"/>
            <a:ext cx="1808220" cy="109728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13382709" y="3590725"/>
            <a:ext cx="1010174" cy="101017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182854" tIns="91426" rIns="182854" bIns="91426" numCol="1" anchor="t" anchorCtr="0" compatLnSpc="1">
            <a:prstTxWarp prst="textNoShape">
              <a:avLst/>
            </a:prstTxWarp>
          </a:bodyPr>
          <a:lstStyle/>
          <a:p>
            <a:pPr defTabSz="1828450" hangingPunct="1">
              <a:defRPr/>
            </a:pPr>
            <a:endParaRPr lang="en-US" sz="3600">
              <a:solidFill>
                <a:sysClr val="windowText" lastClr="000000"/>
              </a:solidFill>
              <a:latin typeface="Graphik" panose="020B0503030202060203" pitchFamily="34" charset="77"/>
              <a:ea typeface="+mn-ea"/>
              <a:cs typeface="+mn-cs"/>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13666356" y="4600898"/>
            <a:ext cx="221440" cy="103720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17812361" y="6757362"/>
            <a:ext cx="18198" cy="3149952"/>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18119373"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15416355"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17645011" y="7299636"/>
            <a:ext cx="3157234" cy="2072684"/>
          </a:xfrm>
          <a:prstGeom prst="bentConnector3">
            <a:avLst>
              <a:gd name="adj1" fmla="val 86007"/>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20226432" y="10515518"/>
            <a:ext cx="8356"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20540641" y="10058562"/>
            <a:ext cx="1570057"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1375598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15564209"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1736211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19798241"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19249009" y="6266558"/>
            <a:ext cx="1476938" cy="393954"/>
          </a:xfrm>
          <a:prstGeom prst="rect">
            <a:avLst/>
          </a:prstGeom>
        </p:spPr>
        <p:txBody>
          <a:bodyPr wrap="square">
            <a:spAutoFit/>
          </a:bodyPr>
          <a:lstStyle/>
          <a:p>
            <a:pPr algn="l" defTabSz="1828800" hangingPunct="1">
              <a:defRPr/>
            </a:pPr>
            <a:r>
              <a:rPr lang="en-US" sz="1960">
                <a:solidFill>
                  <a:schemeClr val="tx1">
                    <a:lumMod val="20000"/>
                    <a:lumOff val="80000"/>
                  </a:schemeClr>
                </a:solidFill>
                <a:latin typeface="Graphik" panose="020B0503030202060203" pitchFamily="34" charset="77"/>
                <a:ea typeface="+mn-ea"/>
                <a:cs typeface="+mn-cs"/>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12526381" y="5073228"/>
            <a:ext cx="1609106" cy="1299090"/>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792772" hangingPunct="1">
                <a:defRPr/>
              </a:pPr>
              <a:endParaRPr lang="en-US" sz="3600">
                <a:solidFill>
                  <a:sysClr val="windowText" lastClr="000000"/>
                </a:solidFill>
                <a:latin typeface="Graphik" panose="020B0503030202060203" pitchFamily="34" charset="77"/>
                <a:ea typeface="+mn-ea"/>
                <a:cs typeface="+mn-cs"/>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2700" cap="flat">
                <a:solidFill>
                  <a:srgbClr val="0078D7"/>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14758894" y="9927090"/>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17479776" y="9916376"/>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19880240" y="992763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19341110" y="563810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solidFill>
              <a:schemeClr val="tx1">
                <a:lumMod val="20000"/>
                <a:lumOff val="80000"/>
              </a:schemeClr>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21522557" y="10088446"/>
            <a:ext cx="2302642" cy="22406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16128348" y="12321318"/>
            <a:ext cx="3474720" cy="584775"/>
          </a:xfrm>
          <a:prstGeom prst="rect">
            <a:avLst/>
          </a:prstGeom>
        </p:spPr>
        <p:txBody>
          <a:bodyPr wrap="square">
            <a:spAutoFit/>
          </a:bodyPr>
          <a:lstStyle/>
          <a:p>
            <a:pP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On-premises apps</a:t>
            </a:r>
            <a:endParaRPr lang="en-US" sz="2000" kern="1200">
              <a:solidFill>
                <a:schemeClr val="tx1">
                  <a:lumMod val="20000"/>
                  <a:lumOff val="80000"/>
                </a:schemeClr>
              </a:solidFill>
              <a:latin typeface="Graphik" panose="020B0503030202060203" pitchFamily="34" charset="77"/>
              <a:ea typeface="+mn-ea"/>
              <a:cs typeface="+mn-cs"/>
            </a:endParaRPr>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15502930" y="2708338"/>
            <a:ext cx="3694018" cy="3694016"/>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225588" y="3067192"/>
              <a:ext cx="3017572" cy="1402892"/>
            </a:xfrm>
            <a:prstGeom prst="rect">
              <a:avLst/>
            </a:prstGeom>
            <a:noFill/>
          </p:spPr>
          <p:txBody>
            <a:bodyPr wrap="none" lIns="358570" tIns="286856" rIns="358570" bIns="286856" rtlCol="0">
              <a:spAutoFit/>
            </a:bodyPr>
            <a:lstStyle/>
            <a:p>
              <a:pPr defTabSz="1828204" fontAlgn="base" hangingPunct="1">
                <a:lnSpc>
                  <a:spcPct val="90000"/>
                </a:lnSpc>
                <a:spcBef>
                  <a:spcPct val="0"/>
                </a:spcBef>
                <a:spcAft>
                  <a:spcPct val="0"/>
                </a:spcAft>
                <a:defRPr/>
              </a:pPr>
              <a:r>
                <a:rPr lang="en-US" sz="3200" kern="1200">
                  <a:solidFill>
                    <a:srgbClr val="1A1A1A"/>
                  </a:solidFill>
                  <a:latin typeface="Graphik" panose="020B0503030202060203" pitchFamily="34" charset="77"/>
                  <a:ea typeface="+mn-ea"/>
                  <a:cs typeface="+mn-cs"/>
                </a:rPr>
                <a:t>Azure Active</a:t>
              </a:r>
              <a:br>
                <a:rPr lang="en-US" sz="3200" kern="1200">
                  <a:solidFill>
                    <a:srgbClr val="1A1A1A"/>
                  </a:solidFill>
                  <a:latin typeface="Graphik" panose="020B0503030202060203" pitchFamily="34" charset="77"/>
                  <a:ea typeface="+mn-ea"/>
                  <a:cs typeface="+mn-cs"/>
                </a:rPr>
              </a:br>
              <a:r>
                <a:rPr lang="en-US" sz="3200" kern="1200">
                  <a:solidFill>
                    <a:srgbClr val="1A1A1A"/>
                  </a:solidFill>
                  <a:latin typeface="Graphik" panose="020B0503030202060203" pitchFamily="34" charset="77"/>
                  <a:ea typeface="+mn-ea"/>
                  <a:cs typeface="+mn-cs"/>
                </a:rPr>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15014319" y="6138405"/>
            <a:ext cx="3537264" cy="1462104"/>
            <a:chOff x="5820042" y="3050152"/>
            <a:chExt cx="1768632"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820042" y="3248664"/>
              <a:ext cx="1054135" cy="477054"/>
            </a:xfrm>
            <a:prstGeom prst="rect">
              <a:avLst/>
            </a:prstGeom>
          </p:spPr>
          <p:txBody>
            <a:bodyPr wrap="none">
              <a:spAutoFit/>
            </a:bodyPr>
            <a:lstStyle/>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Application</a:t>
              </a:r>
            </a:p>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ln>
                </p:spPr>
                <p:style>
                  <a:lnRef idx="0">
                    <a:scrgbClr r="0" g="0" b="0"/>
                  </a:lnRef>
                  <a:fillRef idx="0">
                    <a:scrgbClr r="0" g="0" b="0"/>
                  </a:fillRef>
                  <a:effectRef idx="0">
                    <a:scrgbClr r="0" g="0" b="0"/>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20734198" y="5215227"/>
            <a:ext cx="2491388" cy="954107"/>
          </a:xfrm>
          <a:prstGeom prst="rect">
            <a:avLst/>
          </a:prstGeom>
        </p:spPr>
        <p:txBody>
          <a:bodyPr wrap="none">
            <a:spAutoFit/>
          </a:bodyPr>
          <a:lstStyle/>
          <a:p>
            <a:pPr defTabSz="1828450" hangingPunct="1">
              <a:defRPr/>
            </a:pPr>
            <a:r>
              <a:rPr lang="en-US" sz="2800">
                <a:solidFill>
                  <a:schemeClr val="tx1">
                    <a:lumMod val="20000"/>
                    <a:lumOff val="80000"/>
                  </a:schemeClr>
                </a:solidFill>
                <a:latin typeface="Graphik" panose="020B0503030202060203" pitchFamily="34" charset="77"/>
                <a:ea typeface="+mn-ea"/>
                <a:cs typeface="+mn-cs"/>
              </a:rPr>
              <a:t>Azure or </a:t>
            </a:r>
            <a:br>
              <a:rPr lang="en-US" sz="2800">
                <a:solidFill>
                  <a:schemeClr val="tx1">
                    <a:lumMod val="20000"/>
                    <a:lumOff val="80000"/>
                  </a:schemeClr>
                </a:solidFill>
                <a:latin typeface="Graphik" panose="020B0503030202060203" pitchFamily="34" charset="77"/>
                <a:ea typeface="+mn-ea"/>
                <a:cs typeface="+mn-cs"/>
              </a:rPr>
            </a:br>
            <a:r>
              <a:rPr lang="en-US" sz="2800">
                <a:solidFill>
                  <a:schemeClr val="tx1">
                    <a:lumMod val="20000"/>
                    <a:lumOff val="80000"/>
                  </a:schemeClr>
                </a:solidFill>
                <a:latin typeface="Graphik" panose="020B0503030202060203" pitchFamily="34" charset="77"/>
                <a:ea typeface="+mn-ea"/>
                <a:cs typeface="+mn-cs"/>
              </a:rPr>
              <a:t>3</a:t>
            </a:r>
            <a:r>
              <a:rPr lang="en-US" sz="2800" baseline="30000">
                <a:solidFill>
                  <a:schemeClr val="tx1">
                    <a:lumMod val="20000"/>
                    <a:lumOff val="80000"/>
                  </a:schemeClr>
                </a:solidFill>
                <a:latin typeface="Graphik" panose="020B0503030202060203" pitchFamily="34" charset="77"/>
                <a:ea typeface="+mn-ea"/>
                <a:cs typeface="+mn-cs"/>
              </a:rPr>
              <a:t>rd</a:t>
            </a:r>
            <a:r>
              <a:rPr lang="en-US" sz="2800">
                <a:solidFill>
                  <a:schemeClr val="tx1">
                    <a:lumMod val="20000"/>
                    <a:lumOff val="80000"/>
                  </a:schemeClr>
                </a:solidFill>
                <a:latin typeface="Graphik" panose="020B0503030202060203" pitchFamily="34" charset="77"/>
                <a:ea typeface="+mn-ea"/>
                <a:cs typeface="+mn-cs"/>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20185852" y="2626260"/>
            <a:ext cx="3518712" cy="2562856"/>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20007708" y="5215331"/>
            <a:ext cx="556520" cy="44011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5409078" y="11933443"/>
            <a:ext cx="1463040" cy="7755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865484">
              <a:lnSpc>
                <a:spcPct val="90000"/>
              </a:lnSpc>
              <a:spcBef>
                <a:spcPts val="2400"/>
              </a:spcBef>
              <a:defRPr/>
            </a:pPr>
            <a:r>
              <a:rPr lang="en-US" sz="5600" spc="-100">
                <a:solidFill>
                  <a:srgbClr val="0078D4"/>
                </a:solidFill>
                <a:latin typeface="Graphik" panose="020B0503030202060203" pitchFamily="34" charset="77"/>
              </a:rPr>
              <a:t>VPN</a:t>
            </a:r>
            <a:endParaRPr lang="en-US" sz="4800" spc="-100">
              <a:solidFill>
                <a:srgbClr val="0078D4"/>
              </a:solidFill>
              <a:latin typeface="Graphik" panose="020B0503030202060203" pitchFamily="34" charset="77"/>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4339438" y="9690344"/>
            <a:ext cx="3602320" cy="360232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Tree>
    <p:extLst>
      <p:ext uri="{BB962C8B-B14F-4D97-AF65-F5344CB8AC3E}">
        <p14:creationId xmlns:p14="http://schemas.microsoft.com/office/powerpoint/2010/main" val="699712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72939" y="486113"/>
            <a:ext cx="9308353" cy="1937326"/>
          </a:xfrm>
        </p:spPr>
        <p:txBody>
          <a:bodyPr>
            <a:noAutofit/>
          </a:bodyPr>
          <a:lstStyle/>
          <a:p>
            <a:r>
              <a:rPr lang="en-US" sz="7200"/>
              <a:t>Recommendation 5: SSO All the things!</a:t>
            </a:r>
            <a:endParaRPr lang="en-US" sz="6600"/>
          </a:p>
        </p:txBody>
      </p:sp>
      <p:grpSp>
        <p:nvGrpSpPr>
          <p:cNvPr id="227" name="Group 226">
            <a:extLst>
              <a:ext uri="{FF2B5EF4-FFF2-40B4-BE49-F238E27FC236}">
                <a16:creationId xmlns:a16="http://schemas.microsoft.com/office/drawing/2014/main" id="{DB031374-1169-4FC0-AAE8-05BB4A67021B}"/>
              </a:ext>
            </a:extLst>
          </p:cNvPr>
          <p:cNvGrpSpPr/>
          <p:nvPr/>
        </p:nvGrpSpPr>
        <p:grpSpPr>
          <a:xfrm>
            <a:off x="20413394" y="528640"/>
            <a:ext cx="3474720" cy="2011680"/>
            <a:chOff x="10206697" y="264320"/>
            <a:chExt cx="1737360" cy="1005840"/>
          </a:xfrm>
        </p:grpSpPr>
        <p:sp>
          <p:nvSpPr>
            <p:cNvPr id="228" name="Rectangle 227">
              <a:extLst>
                <a:ext uri="{FF2B5EF4-FFF2-40B4-BE49-F238E27FC236}">
                  <a16:creationId xmlns:a16="http://schemas.microsoft.com/office/drawing/2014/main" id="{022C49D0-0993-45B0-8613-AA602FCBE56D}"/>
                </a:ext>
              </a:extLst>
            </p:cNvPr>
            <p:cNvSpPr/>
            <p:nvPr/>
          </p:nvSpPr>
          <p:spPr bwMode="auto">
            <a:xfrm>
              <a:off x="1020669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Conditional Access</a:t>
              </a:r>
            </a:p>
          </p:txBody>
        </p:sp>
        <p:pic>
          <p:nvPicPr>
            <p:cNvPr id="229" name="Picture 228">
              <a:extLst>
                <a:ext uri="{FF2B5EF4-FFF2-40B4-BE49-F238E27FC236}">
                  <a16:creationId xmlns:a16="http://schemas.microsoft.com/office/drawing/2014/main" id="{4F4297E9-4CD0-43C3-B92E-6474F11B74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30" name="Group 229">
            <a:extLst>
              <a:ext uri="{FF2B5EF4-FFF2-40B4-BE49-F238E27FC236}">
                <a16:creationId xmlns:a16="http://schemas.microsoft.com/office/drawing/2014/main" id="{EF94E544-3A8F-4C7A-A4E9-4160710C7AB5}"/>
              </a:ext>
            </a:extLst>
          </p:cNvPr>
          <p:cNvGrpSpPr/>
          <p:nvPr/>
        </p:nvGrpSpPr>
        <p:grpSpPr>
          <a:xfrm>
            <a:off x="20413394" y="2656250"/>
            <a:ext cx="3474720" cy="2011680"/>
            <a:chOff x="10206697" y="1328125"/>
            <a:chExt cx="1737360" cy="1005840"/>
          </a:xfrm>
        </p:grpSpPr>
        <p:sp>
          <p:nvSpPr>
            <p:cNvPr id="231" name="Rectangle 230">
              <a:extLst>
                <a:ext uri="{FF2B5EF4-FFF2-40B4-BE49-F238E27FC236}">
                  <a16:creationId xmlns:a16="http://schemas.microsoft.com/office/drawing/2014/main" id="{F133365E-32D4-4DB2-ACFD-5A0AEB86B930}"/>
                </a:ext>
              </a:extLst>
            </p:cNvPr>
            <p:cNvSpPr/>
            <p:nvPr/>
          </p:nvSpPr>
          <p:spPr bwMode="auto">
            <a:xfrm>
              <a:off x="1020669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Multi-Factor Authentication</a:t>
              </a:r>
            </a:p>
          </p:txBody>
        </p:sp>
        <p:pic>
          <p:nvPicPr>
            <p:cNvPr id="232" name="Picture 231">
              <a:extLst>
                <a:ext uri="{FF2B5EF4-FFF2-40B4-BE49-F238E27FC236}">
                  <a16:creationId xmlns:a16="http://schemas.microsoft.com/office/drawing/2014/main" id="{4A4D64FF-7588-4139-BB0C-5BDE3A958F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233" name="Group 232">
            <a:extLst>
              <a:ext uri="{FF2B5EF4-FFF2-40B4-BE49-F238E27FC236}">
                <a16:creationId xmlns:a16="http://schemas.microsoft.com/office/drawing/2014/main" id="{DBA3BE1D-5C68-4C20-A5AA-422089EA52FE}"/>
              </a:ext>
            </a:extLst>
          </p:cNvPr>
          <p:cNvGrpSpPr/>
          <p:nvPr/>
        </p:nvGrpSpPr>
        <p:grpSpPr>
          <a:xfrm>
            <a:off x="9615974" y="4783860"/>
            <a:ext cx="3474720" cy="2011680"/>
            <a:chOff x="4807987" y="2391930"/>
            <a:chExt cx="1737360" cy="1005840"/>
          </a:xfrm>
        </p:grpSpPr>
        <p:sp>
          <p:nvSpPr>
            <p:cNvPr id="234" name="Rectangle 233">
              <a:extLst>
                <a:ext uri="{FF2B5EF4-FFF2-40B4-BE49-F238E27FC236}">
                  <a16:creationId xmlns:a16="http://schemas.microsoft.com/office/drawing/2014/main" id="{9E1CE3A0-F0FA-4A00-882E-0B953271F1BA}"/>
                </a:ext>
              </a:extLst>
            </p:cNvPr>
            <p:cNvSpPr/>
            <p:nvPr/>
          </p:nvSpPr>
          <p:spPr bwMode="auto">
            <a:xfrm>
              <a:off x="480798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Addition of custom cloud apps</a:t>
              </a:r>
            </a:p>
          </p:txBody>
        </p:sp>
        <p:pic>
          <p:nvPicPr>
            <p:cNvPr id="235" name="Picture 234">
              <a:extLst>
                <a:ext uri="{FF2B5EF4-FFF2-40B4-BE49-F238E27FC236}">
                  <a16:creationId xmlns:a16="http://schemas.microsoft.com/office/drawing/2014/main" id="{04275901-21AC-439C-939C-A71381A92F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236" name="Group 235">
            <a:extLst>
              <a:ext uri="{FF2B5EF4-FFF2-40B4-BE49-F238E27FC236}">
                <a16:creationId xmlns:a16="http://schemas.microsoft.com/office/drawing/2014/main" id="{D7FDBDAA-C8A1-428B-9334-D50359049ECB}"/>
              </a:ext>
            </a:extLst>
          </p:cNvPr>
          <p:cNvGrpSpPr/>
          <p:nvPr/>
        </p:nvGrpSpPr>
        <p:grpSpPr>
          <a:xfrm>
            <a:off x="9615974" y="6911466"/>
            <a:ext cx="3474720" cy="2011680"/>
            <a:chOff x="4807987" y="3455733"/>
            <a:chExt cx="1737360" cy="1005840"/>
          </a:xfrm>
        </p:grpSpPr>
        <p:sp>
          <p:nvSpPr>
            <p:cNvPr id="237" name="Rectangle 236">
              <a:extLst>
                <a:ext uri="{FF2B5EF4-FFF2-40B4-BE49-F238E27FC236}">
                  <a16:creationId xmlns:a16="http://schemas.microsoft.com/office/drawing/2014/main" id="{74F34C95-BF96-4223-8C7B-A1764C70C290}"/>
                </a:ext>
              </a:extLst>
            </p:cNvPr>
            <p:cNvSpPr/>
            <p:nvPr/>
          </p:nvSpPr>
          <p:spPr bwMode="auto">
            <a:xfrm>
              <a:off x="480798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Remote Access to on-premises apps</a:t>
              </a:r>
            </a:p>
          </p:txBody>
        </p:sp>
        <p:pic>
          <p:nvPicPr>
            <p:cNvPr id="238" name="Picture 237">
              <a:extLst>
                <a:ext uri="{FF2B5EF4-FFF2-40B4-BE49-F238E27FC236}">
                  <a16:creationId xmlns:a16="http://schemas.microsoft.com/office/drawing/2014/main" id="{C2C722C3-3799-4381-BF21-F4526B51D1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39" name="Group 238">
            <a:extLst>
              <a:ext uri="{FF2B5EF4-FFF2-40B4-BE49-F238E27FC236}">
                <a16:creationId xmlns:a16="http://schemas.microsoft.com/office/drawing/2014/main" id="{66E3554A-4254-401A-B7F8-F38AA1C35CC0}"/>
              </a:ext>
            </a:extLst>
          </p:cNvPr>
          <p:cNvGrpSpPr/>
          <p:nvPr/>
        </p:nvGrpSpPr>
        <p:grpSpPr>
          <a:xfrm>
            <a:off x="20413394" y="6911466"/>
            <a:ext cx="3474720" cy="2011680"/>
            <a:chOff x="10206697" y="3455733"/>
            <a:chExt cx="1737360" cy="1005840"/>
          </a:xfrm>
        </p:grpSpPr>
        <p:sp>
          <p:nvSpPr>
            <p:cNvPr id="240" name="Rectangle 239">
              <a:extLst>
                <a:ext uri="{FF2B5EF4-FFF2-40B4-BE49-F238E27FC236}">
                  <a16:creationId xmlns:a16="http://schemas.microsoft.com/office/drawing/2014/main" id="{C2659FCA-1FA0-44BE-A533-283DB70996A3}"/>
                </a:ext>
              </a:extLst>
            </p:cNvPr>
            <p:cNvSpPr/>
            <p:nvPr/>
          </p:nvSpPr>
          <p:spPr bwMode="auto">
            <a:xfrm>
              <a:off x="1020669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Privileged Identity Management</a:t>
              </a:r>
            </a:p>
          </p:txBody>
        </p:sp>
        <p:pic>
          <p:nvPicPr>
            <p:cNvPr id="241" name="Picture 240">
              <a:extLst>
                <a:ext uri="{FF2B5EF4-FFF2-40B4-BE49-F238E27FC236}">
                  <a16:creationId xmlns:a16="http://schemas.microsoft.com/office/drawing/2014/main" id="{E055A620-3909-4413-AC3B-CE76B65686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242" name="Group 241">
            <a:extLst>
              <a:ext uri="{FF2B5EF4-FFF2-40B4-BE49-F238E27FC236}">
                <a16:creationId xmlns:a16="http://schemas.microsoft.com/office/drawing/2014/main" id="{087D49AA-7900-4B09-A4CA-37F7DFC1D5E4}"/>
              </a:ext>
            </a:extLst>
          </p:cNvPr>
          <p:cNvGrpSpPr/>
          <p:nvPr/>
        </p:nvGrpSpPr>
        <p:grpSpPr>
          <a:xfrm>
            <a:off x="16814254" y="4783860"/>
            <a:ext cx="3474720" cy="2011680"/>
            <a:chOff x="8407127" y="2391930"/>
            <a:chExt cx="1737360" cy="1005840"/>
          </a:xfrm>
        </p:grpSpPr>
        <p:sp>
          <p:nvSpPr>
            <p:cNvPr id="243" name="Rectangle 242">
              <a:extLst>
                <a:ext uri="{FF2B5EF4-FFF2-40B4-BE49-F238E27FC236}">
                  <a16:creationId xmlns:a16="http://schemas.microsoft.com/office/drawing/2014/main" id="{7AA98B2D-C008-4BD4-B2E0-AC50C6AA619C}"/>
                </a:ext>
              </a:extLst>
            </p:cNvPr>
            <p:cNvSpPr/>
            <p:nvPr/>
          </p:nvSpPr>
          <p:spPr bwMode="auto">
            <a:xfrm>
              <a:off x="840712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Dynamic Groups</a:t>
              </a:r>
            </a:p>
          </p:txBody>
        </p:sp>
        <p:sp>
          <p:nvSpPr>
            <p:cNvPr id="244" name="Freeform 24">
              <a:extLst>
                <a:ext uri="{FF2B5EF4-FFF2-40B4-BE49-F238E27FC236}">
                  <a16:creationId xmlns:a16="http://schemas.microsoft.com/office/drawing/2014/main" id="{0290F125-9779-4DF4-9F78-9FA5DC91C3E8}"/>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nvGrpSpPr>
          <p:cNvPr id="245" name="Group 244">
            <a:extLst>
              <a:ext uri="{FF2B5EF4-FFF2-40B4-BE49-F238E27FC236}">
                <a16:creationId xmlns:a16="http://schemas.microsoft.com/office/drawing/2014/main" id="{A730A49F-D8ED-41DB-B72F-77BA034D4929}"/>
              </a:ext>
            </a:extLst>
          </p:cNvPr>
          <p:cNvGrpSpPr/>
          <p:nvPr/>
        </p:nvGrpSpPr>
        <p:grpSpPr>
          <a:xfrm>
            <a:off x="20413394" y="4783860"/>
            <a:ext cx="3474720" cy="2011680"/>
            <a:chOff x="10206697" y="2391930"/>
            <a:chExt cx="1737360" cy="1005840"/>
          </a:xfrm>
        </p:grpSpPr>
        <p:sp>
          <p:nvSpPr>
            <p:cNvPr id="246" name="Rectangle 245">
              <a:extLst>
                <a:ext uri="{FF2B5EF4-FFF2-40B4-BE49-F238E27FC236}">
                  <a16:creationId xmlns:a16="http://schemas.microsoft.com/office/drawing/2014/main" id="{B20FB4B3-2B00-4260-8834-0EED850A1900}"/>
                </a:ext>
              </a:extLst>
            </p:cNvPr>
            <p:cNvSpPr/>
            <p:nvPr/>
          </p:nvSpPr>
          <p:spPr bwMode="auto">
            <a:xfrm>
              <a:off x="1020669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Identity Protection</a:t>
              </a:r>
            </a:p>
          </p:txBody>
        </p:sp>
        <p:pic>
          <p:nvPicPr>
            <p:cNvPr id="247" name="Picture 246" descr="A close up of a building&#10;&#10;Description generated with high confidence">
              <a:extLst>
                <a:ext uri="{FF2B5EF4-FFF2-40B4-BE49-F238E27FC236}">
                  <a16:creationId xmlns:a16="http://schemas.microsoft.com/office/drawing/2014/main" id="{A5ABAD7A-FC7C-46DE-9AAE-3B7D674E9E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248" name="Group 247">
            <a:extLst>
              <a:ext uri="{FF2B5EF4-FFF2-40B4-BE49-F238E27FC236}">
                <a16:creationId xmlns:a16="http://schemas.microsoft.com/office/drawing/2014/main" id="{A7BDF2D2-D893-4B18-8344-C8CBDABE6E29}"/>
              </a:ext>
            </a:extLst>
          </p:cNvPr>
          <p:cNvGrpSpPr/>
          <p:nvPr/>
        </p:nvGrpSpPr>
        <p:grpSpPr>
          <a:xfrm>
            <a:off x="9615974" y="11166686"/>
            <a:ext cx="3474720" cy="2011680"/>
            <a:chOff x="4807987" y="5583343"/>
            <a:chExt cx="1737360" cy="1005840"/>
          </a:xfrm>
        </p:grpSpPr>
        <p:sp>
          <p:nvSpPr>
            <p:cNvPr id="249" name="Rectangle 248">
              <a:extLst>
                <a:ext uri="{FF2B5EF4-FFF2-40B4-BE49-F238E27FC236}">
                  <a16:creationId xmlns:a16="http://schemas.microsoft.com/office/drawing/2014/main" id="{5172A1E9-696A-46E4-98FE-F21E2D302D45}"/>
                </a:ext>
              </a:extLst>
            </p:cNvPr>
            <p:cNvSpPr/>
            <p:nvPr/>
          </p:nvSpPr>
          <p:spPr bwMode="auto">
            <a:xfrm>
              <a:off x="480798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DS</a:t>
              </a:r>
            </a:p>
          </p:txBody>
        </p:sp>
        <p:pic>
          <p:nvPicPr>
            <p:cNvPr id="250" name="Picture 249">
              <a:extLst>
                <a:ext uri="{FF2B5EF4-FFF2-40B4-BE49-F238E27FC236}">
                  <a16:creationId xmlns:a16="http://schemas.microsoft.com/office/drawing/2014/main" id="{14EF6DAB-20C6-4F30-9BC6-15856B21452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251" name="Group 250">
            <a:extLst>
              <a:ext uri="{FF2B5EF4-FFF2-40B4-BE49-F238E27FC236}">
                <a16:creationId xmlns:a16="http://schemas.microsoft.com/office/drawing/2014/main" id="{C27D43EE-40EC-4580-9176-450DCD9BCACA}"/>
              </a:ext>
            </a:extLst>
          </p:cNvPr>
          <p:cNvGrpSpPr/>
          <p:nvPr/>
        </p:nvGrpSpPr>
        <p:grpSpPr>
          <a:xfrm>
            <a:off x="13215114" y="11166686"/>
            <a:ext cx="3474720" cy="2011680"/>
            <a:chOff x="6607557" y="5583343"/>
            <a:chExt cx="1737360" cy="1005840"/>
          </a:xfrm>
        </p:grpSpPr>
        <p:sp>
          <p:nvSpPr>
            <p:cNvPr id="252" name="Rectangle 251">
              <a:extLst>
                <a:ext uri="{FF2B5EF4-FFF2-40B4-BE49-F238E27FC236}">
                  <a16:creationId xmlns:a16="http://schemas.microsoft.com/office/drawing/2014/main" id="{39187584-4329-4197-8138-02C4ADC13F25}"/>
                </a:ext>
              </a:extLst>
            </p:cNvPr>
            <p:cNvSpPr/>
            <p:nvPr/>
          </p:nvSpPr>
          <p:spPr bwMode="auto">
            <a:xfrm>
              <a:off x="660755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Office 365 App Launcher</a:t>
              </a:r>
            </a:p>
          </p:txBody>
        </p:sp>
        <p:sp>
          <p:nvSpPr>
            <p:cNvPr id="253" name="Freeform: Shape 252">
              <a:extLst>
                <a:ext uri="{FF2B5EF4-FFF2-40B4-BE49-F238E27FC236}">
                  <a16:creationId xmlns:a16="http://schemas.microsoft.com/office/drawing/2014/main" id="{7D194391-0EEE-4F51-A6D6-DBFB2418C955}"/>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3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4000" kern="1200">
                <a:gradFill>
                  <a:gsLst>
                    <a:gs pos="0">
                      <a:srgbClr val="FFFFFF"/>
                    </a:gs>
                    <a:gs pos="100000">
                      <a:srgbClr val="FFFFFF"/>
                    </a:gs>
                  </a:gsLst>
                  <a:lin ang="5400000" scaled="0"/>
                </a:gradFill>
                <a:latin typeface="Segoe UI Semilight"/>
              </a:endParaRPr>
            </a:p>
          </p:txBody>
        </p:sp>
      </p:grpSp>
      <p:grpSp>
        <p:nvGrpSpPr>
          <p:cNvPr id="254" name="Group 253">
            <a:extLst>
              <a:ext uri="{FF2B5EF4-FFF2-40B4-BE49-F238E27FC236}">
                <a16:creationId xmlns:a16="http://schemas.microsoft.com/office/drawing/2014/main" id="{7369B162-07FF-49D9-8F22-DCE265D381FB}"/>
              </a:ext>
            </a:extLst>
          </p:cNvPr>
          <p:cNvGrpSpPr/>
          <p:nvPr/>
        </p:nvGrpSpPr>
        <p:grpSpPr>
          <a:xfrm>
            <a:off x="16814254" y="6911466"/>
            <a:ext cx="3474720" cy="2011680"/>
            <a:chOff x="8407127" y="3455733"/>
            <a:chExt cx="1737360" cy="1005840"/>
          </a:xfrm>
        </p:grpSpPr>
        <p:sp>
          <p:nvSpPr>
            <p:cNvPr id="255" name="Rectangle 254">
              <a:extLst>
                <a:ext uri="{FF2B5EF4-FFF2-40B4-BE49-F238E27FC236}">
                  <a16:creationId xmlns:a16="http://schemas.microsoft.com/office/drawing/2014/main" id="{B89B1760-020B-4274-A0ED-80588BF29B0C}"/>
                </a:ext>
              </a:extLst>
            </p:cNvPr>
            <p:cNvSpPr/>
            <p:nvPr/>
          </p:nvSpPr>
          <p:spPr bwMode="auto">
            <a:xfrm>
              <a:off x="840712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Group-Based Licensing</a:t>
              </a:r>
            </a:p>
          </p:txBody>
        </p:sp>
        <p:pic>
          <p:nvPicPr>
            <p:cNvPr id="256" name="Picture 255" descr="A close up of a logo&#10;&#10;Description generated with very high confidence">
              <a:extLst>
                <a:ext uri="{FF2B5EF4-FFF2-40B4-BE49-F238E27FC236}">
                  <a16:creationId xmlns:a16="http://schemas.microsoft.com/office/drawing/2014/main" id="{788CC909-DB2D-470A-849B-6BE509107B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257" name="Group 256">
            <a:extLst>
              <a:ext uri="{FF2B5EF4-FFF2-40B4-BE49-F238E27FC236}">
                <a16:creationId xmlns:a16="http://schemas.microsoft.com/office/drawing/2014/main" id="{B18D467B-59B4-4BC4-ADDA-79A6F32E9F5B}"/>
              </a:ext>
            </a:extLst>
          </p:cNvPr>
          <p:cNvGrpSpPr/>
          <p:nvPr/>
        </p:nvGrpSpPr>
        <p:grpSpPr>
          <a:xfrm>
            <a:off x="13215114" y="4783860"/>
            <a:ext cx="3474720" cy="2011680"/>
            <a:chOff x="6607557" y="2391930"/>
            <a:chExt cx="1737360" cy="1005840"/>
          </a:xfrm>
        </p:grpSpPr>
        <p:sp>
          <p:nvSpPr>
            <p:cNvPr id="258" name="Rectangle 257">
              <a:extLst>
                <a:ext uri="{FF2B5EF4-FFF2-40B4-BE49-F238E27FC236}">
                  <a16:creationId xmlns:a16="http://schemas.microsoft.com/office/drawing/2014/main" id="{98B9AA6F-322B-431C-A335-3433D5B1224D}"/>
                </a:ext>
              </a:extLst>
            </p:cNvPr>
            <p:cNvSpPr/>
            <p:nvPr/>
          </p:nvSpPr>
          <p:spPr bwMode="auto">
            <a:xfrm>
              <a:off x="660755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Access Panel/MyApps</a:t>
              </a:r>
            </a:p>
          </p:txBody>
        </p:sp>
        <p:pic>
          <p:nvPicPr>
            <p:cNvPr id="259" name="Picture 258">
              <a:extLst>
                <a:ext uri="{FF2B5EF4-FFF2-40B4-BE49-F238E27FC236}">
                  <a16:creationId xmlns:a16="http://schemas.microsoft.com/office/drawing/2014/main" id="{0E87E0CA-8F0F-4C82-A59D-B6F69B3ECC1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260" name="Group 259">
            <a:extLst>
              <a:ext uri="{FF2B5EF4-FFF2-40B4-BE49-F238E27FC236}">
                <a16:creationId xmlns:a16="http://schemas.microsoft.com/office/drawing/2014/main" id="{974CAD91-9CAB-4C21-93BD-25600F1340CD}"/>
              </a:ext>
            </a:extLst>
          </p:cNvPr>
          <p:cNvGrpSpPr/>
          <p:nvPr/>
        </p:nvGrpSpPr>
        <p:grpSpPr>
          <a:xfrm>
            <a:off x="9615974" y="528640"/>
            <a:ext cx="3474720" cy="2011680"/>
            <a:chOff x="4807987" y="264320"/>
            <a:chExt cx="1737360" cy="1005840"/>
          </a:xfrm>
        </p:grpSpPr>
        <p:sp>
          <p:nvSpPr>
            <p:cNvPr id="261" name="Rectangle 260">
              <a:extLst>
                <a:ext uri="{FF2B5EF4-FFF2-40B4-BE49-F238E27FC236}">
                  <a16:creationId xmlns:a16="http://schemas.microsoft.com/office/drawing/2014/main" id="{5AC2BD13-42BD-4D59-B362-EE2A6296C24F}"/>
                </a:ext>
              </a:extLst>
            </p:cNvPr>
            <p:cNvSpPr/>
            <p:nvPr/>
          </p:nvSpPr>
          <p:spPr bwMode="auto">
            <a:xfrm>
              <a:off x="480798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Connect</a:t>
              </a:r>
            </a:p>
          </p:txBody>
        </p:sp>
        <p:pic>
          <p:nvPicPr>
            <p:cNvPr id="262" name="Picture 261" descr="A close up of a logo&#10;&#10;Description generated with very high confidence">
              <a:extLst>
                <a:ext uri="{FF2B5EF4-FFF2-40B4-BE49-F238E27FC236}">
                  <a16:creationId xmlns:a16="http://schemas.microsoft.com/office/drawing/2014/main" id="{EA2646B0-EE0D-4ED0-98EF-37D8288104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63" name="Group 262">
            <a:extLst>
              <a:ext uri="{FF2B5EF4-FFF2-40B4-BE49-F238E27FC236}">
                <a16:creationId xmlns:a16="http://schemas.microsoft.com/office/drawing/2014/main" id="{270344B1-6669-42C1-868F-B3089D5F1CA4}"/>
              </a:ext>
            </a:extLst>
          </p:cNvPr>
          <p:cNvGrpSpPr/>
          <p:nvPr/>
        </p:nvGrpSpPr>
        <p:grpSpPr>
          <a:xfrm>
            <a:off x="16814254" y="2656250"/>
            <a:ext cx="3474720" cy="2011680"/>
            <a:chOff x="8407127" y="1328125"/>
            <a:chExt cx="1737360" cy="1005840"/>
          </a:xfrm>
        </p:grpSpPr>
        <p:sp>
          <p:nvSpPr>
            <p:cNvPr id="264" name="Rectangle 263">
              <a:extLst>
                <a:ext uri="{FF2B5EF4-FFF2-40B4-BE49-F238E27FC236}">
                  <a16:creationId xmlns:a16="http://schemas.microsoft.com/office/drawing/2014/main" id="{CECA4AD4-09BD-4587-93DC-CDFDB7212900}"/>
                </a:ext>
              </a:extLst>
            </p:cNvPr>
            <p:cNvSpPr/>
            <p:nvPr/>
          </p:nvSpPr>
          <p:spPr bwMode="auto">
            <a:xfrm>
              <a:off x="840712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Connect Health</a:t>
              </a:r>
            </a:p>
          </p:txBody>
        </p:sp>
        <p:pic>
          <p:nvPicPr>
            <p:cNvPr id="265" name="Picture 264" descr="A picture containing thing&#10;&#10;Description generated with high confidence">
              <a:extLst>
                <a:ext uri="{FF2B5EF4-FFF2-40B4-BE49-F238E27FC236}">
                  <a16:creationId xmlns:a16="http://schemas.microsoft.com/office/drawing/2014/main" id="{5A31534C-6689-41CA-B358-2344F56EDE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66" name="Group 265">
            <a:extLst>
              <a:ext uri="{FF2B5EF4-FFF2-40B4-BE49-F238E27FC236}">
                <a16:creationId xmlns:a16="http://schemas.microsoft.com/office/drawing/2014/main" id="{53942D55-D21A-4552-B07A-A26965DE4000}"/>
              </a:ext>
            </a:extLst>
          </p:cNvPr>
          <p:cNvGrpSpPr/>
          <p:nvPr/>
        </p:nvGrpSpPr>
        <p:grpSpPr>
          <a:xfrm>
            <a:off x="16814254" y="528640"/>
            <a:ext cx="3474720" cy="2011680"/>
            <a:chOff x="8407127" y="264320"/>
            <a:chExt cx="1737360" cy="1005840"/>
          </a:xfrm>
        </p:grpSpPr>
        <p:sp>
          <p:nvSpPr>
            <p:cNvPr id="267" name="Rectangle 266">
              <a:extLst>
                <a:ext uri="{FF2B5EF4-FFF2-40B4-BE49-F238E27FC236}">
                  <a16:creationId xmlns:a16="http://schemas.microsoft.com/office/drawing/2014/main" id="{D49E0FA4-92F1-422B-A576-0AC2617FC7E3}"/>
                </a:ext>
              </a:extLst>
            </p:cNvPr>
            <p:cNvSpPr/>
            <p:nvPr/>
          </p:nvSpPr>
          <p:spPr bwMode="auto">
            <a:xfrm>
              <a:off x="840712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Provisioning-Deprovisioning</a:t>
              </a:r>
            </a:p>
          </p:txBody>
        </p:sp>
        <p:pic>
          <p:nvPicPr>
            <p:cNvPr id="268" name="Picture 267" descr="A close up of a logo&#10;&#10;Description generated with very high confidence">
              <a:extLst>
                <a:ext uri="{FF2B5EF4-FFF2-40B4-BE49-F238E27FC236}">
                  <a16:creationId xmlns:a16="http://schemas.microsoft.com/office/drawing/2014/main" id="{2706BD49-8023-4841-81AE-D3A07B4B771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269" name="Group 268">
            <a:extLst>
              <a:ext uri="{FF2B5EF4-FFF2-40B4-BE49-F238E27FC236}">
                <a16:creationId xmlns:a16="http://schemas.microsoft.com/office/drawing/2014/main" id="{3F06E3D0-1E30-48EA-A4DA-0787E7FA2D1C}"/>
              </a:ext>
            </a:extLst>
          </p:cNvPr>
          <p:cNvGrpSpPr/>
          <p:nvPr/>
        </p:nvGrpSpPr>
        <p:grpSpPr>
          <a:xfrm>
            <a:off x="13215114" y="9039080"/>
            <a:ext cx="3474720" cy="2011680"/>
            <a:chOff x="6607557" y="4519540"/>
            <a:chExt cx="1737360" cy="1005840"/>
          </a:xfrm>
        </p:grpSpPr>
        <p:sp>
          <p:nvSpPr>
            <p:cNvPr id="270" name="Rectangle 269">
              <a:extLst>
                <a:ext uri="{FF2B5EF4-FFF2-40B4-BE49-F238E27FC236}">
                  <a16:creationId xmlns:a16="http://schemas.microsoft.com/office/drawing/2014/main" id="{25021BC1-24DA-4C61-8760-CB38B185CFEA}"/>
                </a:ext>
              </a:extLst>
            </p:cNvPr>
            <p:cNvSpPr/>
            <p:nvPr/>
          </p:nvSpPr>
          <p:spPr bwMode="auto">
            <a:xfrm>
              <a:off x="660755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Join</a:t>
              </a:r>
            </a:p>
          </p:txBody>
        </p:sp>
        <p:pic>
          <p:nvPicPr>
            <p:cNvPr id="271" name="Picture 270">
              <a:extLst>
                <a:ext uri="{FF2B5EF4-FFF2-40B4-BE49-F238E27FC236}">
                  <a16:creationId xmlns:a16="http://schemas.microsoft.com/office/drawing/2014/main" id="{A664BF13-B14A-4E89-BE48-943B418C09D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72" name="Group 271">
            <a:extLst>
              <a:ext uri="{FF2B5EF4-FFF2-40B4-BE49-F238E27FC236}">
                <a16:creationId xmlns:a16="http://schemas.microsoft.com/office/drawing/2014/main" id="{9274498E-0DC8-4524-86DF-9A74227E7E79}"/>
              </a:ext>
            </a:extLst>
          </p:cNvPr>
          <p:cNvGrpSpPr/>
          <p:nvPr/>
        </p:nvGrpSpPr>
        <p:grpSpPr>
          <a:xfrm>
            <a:off x="13215114" y="2656250"/>
            <a:ext cx="3474720" cy="2011680"/>
            <a:chOff x="6607557" y="1328125"/>
            <a:chExt cx="1737360" cy="1005840"/>
          </a:xfrm>
        </p:grpSpPr>
        <p:sp>
          <p:nvSpPr>
            <p:cNvPr id="273" name="Rectangle 272">
              <a:extLst>
                <a:ext uri="{FF2B5EF4-FFF2-40B4-BE49-F238E27FC236}">
                  <a16:creationId xmlns:a16="http://schemas.microsoft.com/office/drawing/2014/main" id="{2EB49946-441D-4B9A-BBAD-7CC81C79767D}"/>
                </a:ext>
              </a:extLst>
            </p:cNvPr>
            <p:cNvSpPr/>
            <p:nvPr/>
          </p:nvSpPr>
          <p:spPr bwMode="auto">
            <a:xfrm>
              <a:off x="660755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Self-Service capabilities</a:t>
              </a:r>
            </a:p>
          </p:txBody>
        </p:sp>
        <p:pic>
          <p:nvPicPr>
            <p:cNvPr id="274" name="Picture 273" descr="A close up of a logo&#10;&#10;Description generated with very high confidence">
              <a:extLst>
                <a:ext uri="{FF2B5EF4-FFF2-40B4-BE49-F238E27FC236}">
                  <a16:creationId xmlns:a16="http://schemas.microsoft.com/office/drawing/2014/main" id="{2C4CF4B0-0114-4FCF-8399-A9C4419888E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275" name="Group 274">
            <a:extLst>
              <a:ext uri="{FF2B5EF4-FFF2-40B4-BE49-F238E27FC236}">
                <a16:creationId xmlns:a16="http://schemas.microsoft.com/office/drawing/2014/main" id="{5650B7F4-B473-414C-969A-384D2AB554CB}"/>
              </a:ext>
            </a:extLst>
          </p:cNvPr>
          <p:cNvGrpSpPr/>
          <p:nvPr/>
        </p:nvGrpSpPr>
        <p:grpSpPr>
          <a:xfrm>
            <a:off x="16814254" y="9039080"/>
            <a:ext cx="3474720" cy="2011680"/>
            <a:chOff x="8407127" y="4519540"/>
            <a:chExt cx="1737360" cy="1005840"/>
          </a:xfrm>
        </p:grpSpPr>
        <p:sp>
          <p:nvSpPr>
            <p:cNvPr id="276" name="Rectangle 275">
              <a:extLst>
                <a:ext uri="{FF2B5EF4-FFF2-40B4-BE49-F238E27FC236}">
                  <a16:creationId xmlns:a16="http://schemas.microsoft.com/office/drawing/2014/main" id="{3447C962-F101-4E85-97CA-2BCD17278809}"/>
                </a:ext>
              </a:extLst>
            </p:cNvPr>
            <p:cNvSpPr/>
            <p:nvPr/>
          </p:nvSpPr>
          <p:spPr bwMode="auto">
            <a:xfrm>
              <a:off x="840712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MDM-auto enrollment /</a:t>
              </a:r>
            </a:p>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Enterprise State Roaming</a:t>
              </a:r>
            </a:p>
          </p:txBody>
        </p:sp>
        <p:pic>
          <p:nvPicPr>
            <p:cNvPr id="277" name="Picture 276" descr="A picture containing thing, object&#10;&#10;Description generated with high confidence">
              <a:extLst>
                <a:ext uri="{FF2B5EF4-FFF2-40B4-BE49-F238E27FC236}">
                  <a16:creationId xmlns:a16="http://schemas.microsoft.com/office/drawing/2014/main" id="{1054DD31-31BC-4C7E-A406-38DDD06154B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278" name="Group 277">
            <a:extLst>
              <a:ext uri="{FF2B5EF4-FFF2-40B4-BE49-F238E27FC236}">
                <a16:creationId xmlns:a16="http://schemas.microsoft.com/office/drawing/2014/main" id="{C743E961-3320-4CCC-A33C-FE17226D6BC8}"/>
              </a:ext>
            </a:extLst>
          </p:cNvPr>
          <p:cNvGrpSpPr/>
          <p:nvPr/>
        </p:nvGrpSpPr>
        <p:grpSpPr>
          <a:xfrm>
            <a:off x="20413394" y="9039080"/>
            <a:ext cx="3474720" cy="2011680"/>
            <a:chOff x="10206697" y="4519540"/>
            <a:chExt cx="1737360" cy="1005840"/>
          </a:xfrm>
        </p:grpSpPr>
        <p:sp>
          <p:nvSpPr>
            <p:cNvPr id="279" name="Rectangle 278">
              <a:extLst>
                <a:ext uri="{FF2B5EF4-FFF2-40B4-BE49-F238E27FC236}">
                  <a16:creationId xmlns:a16="http://schemas.microsoft.com/office/drawing/2014/main" id="{109CEBF3-3719-4007-858A-24D1528B46BB}"/>
                </a:ext>
              </a:extLst>
            </p:cNvPr>
            <p:cNvSpPr/>
            <p:nvPr/>
          </p:nvSpPr>
          <p:spPr bwMode="auto">
            <a:xfrm>
              <a:off x="1020669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Security Reporting</a:t>
              </a:r>
            </a:p>
          </p:txBody>
        </p:sp>
        <p:pic>
          <p:nvPicPr>
            <p:cNvPr id="280" name="Picture 279">
              <a:extLst>
                <a:ext uri="{FF2B5EF4-FFF2-40B4-BE49-F238E27FC236}">
                  <a16:creationId xmlns:a16="http://schemas.microsoft.com/office/drawing/2014/main" id="{5EFBCE8B-6AA0-443E-981D-9B19E4BDC90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281" name="Group 280">
            <a:extLst>
              <a:ext uri="{FF2B5EF4-FFF2-40B4-BE49-F238E27FC236}">
                <a16:creationId xmlns:a16="http://schemas.microsoft.com/office/drawing/2014/main" id="{028FD772-4475-429F-9341-6EFB714AFD63}"/>
              </a:ext>
            </a:extLst>
          </p:cNvPr>
          <p:cNvGrpSpPr/>
          <p:nvPr/>
        </p:nvGrpSpPr>
        <p:grpSpPr>
          <a:xfrm>
            <a:off x="20413394" y="11166686"/>
            <a:ext cx="3474720" cy="2011680"/>
            <a:chOff x="10206697" y="5583343"/>
            <a:chExt cx="1737360" cy="1005840"/>
          </a:xfrm>
        </p:grpSpPr>
        <p:sp>
          <p:nvSpPr>
            <p:cNvPr id="282" name="Rectangle 281">
              <a:extLst>
                <a:ext uri="{FF2B5EF4-FFF2-40B4-BE49-F238E27FC236}">
                  <a16:creationId xmlns:a16="http://schemas.microsoft.com/office/drawing/2014/main" id="{5FFB12F0-A72E-4AF5-ABFC-11235FF4BAB9}"/>
                </a:ext>
              </a:extLst>
            </p:cNvPr>
            <p:cNvSpPr/>
            <p:nvPr/>
          </p:nvSpPr>
          <p:spPr bwMode="auto">
            <a:xfrm>
              <a:off x="1020669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Access Reviews</a:t>
              </a:r>
            </a:p>
          </p:txBody>
        </p:sp>
        <p:pic>
          <p:nvPicPr>
            <p:cNvPr id="283" name="Picture 282">
              <a:extLst>
                <a:ext uri="{FF2B5EF4-FFF2-40B4-BE49-F238E27FC236}">
                  <a16:creationId xmlns:a16="http://schemas.microsoft.com/office/drawing/2014/main" id="{1F412B41-3CAF-40A8-8B68-1043F917BD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284" name="Group 283">
            <a:extLst>
              <a:ext uri="{FF2B5EF4-FFF2-40B4-BE49-F238E27FC236}">
                <a16:creationId xmlns:a16="http://schemas.microsoft.com/office/drawing/2014/main" id="{4BD94511-072F-4C13-9EC2-7A645539B65C}"/>
              </a:ext>
            </a:extLst>
          </p:cNvPr>
          <p:cNvGrpSpPr/>
          <p:nvPr/>
        </p:nvGrpSpPr>
        <p:grpSpPr>
          <a:xfrm>
            <a:off x="16814254" y="11166686"/>
            <a:ext cx="3474720" cy="2011680"/>
            <a:chOff x="8407127" y="5583343"/>
            <a:chExt cx="1737360" cy="1005840"/>
          </a:xfrm>
        </p:grpSpPr>
        <p:sp>
          <p:nvSpPr>
            <p:cNvPr id="285" name="Rectangle 284">
              <a:extLst>
                <a:ext uri="{FF2B5EF4-FFF2-40B4-BE49-F238E27FC236}">
                  <a16:creationId xmlns:a16="http://schemas.microsoft.com/office/drawing/2014/main" id="{716A79AE-43B8-41E6-8185-6E92F80EE8AF}"/>
                </a:ext>
              </a:extLst>
            </p:cNvPr>
            <p:cNvSpPr/>
            <p:nvPr/>
          </p:nvSpPr>
          <p:spPr bwMode="auto">
            <a:xfrm>
              <a:off x="840712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HR App Integration</a:t>
              </a:r>
            </a:p>
          </p:txBody>
        </p:sp>
        <p:pic>
          <p:nvPicPr>
            <p:cNvPr id="286" name="Picture 285">
              <a:extLst>
                <a:ext uri="{FF2B5EF4-FFF2-40B4-BE49-F238E27FC236}">
                  <a16:creationId xmlns:a16="http://schemas.microsoft.com/office/drawing/2014/main" id="{A7BFAFAB-5E48-4FF0-AF44-1627CEF424D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87" name="Group 286">
            <a:extLst>
              <a:ext uri="{FF2B5EF4-FFF2-40B4-BE49-F238E27FC236}">
                <a16:creationId xmlns:a16="http://schemas.microsoft.com/office/drawing/2014/main" id="{E87D6288-53F2-4A5D-A091-BE393DBB2147}"/>
              </a:ext>
            </a:extLst>
          </p:cNvPr>
          <p:cNvGrpSpPr/>
          <p:nvPr/>
        </p:nvGrpSpPr>
        <p:grpSpPr>
          <a:xfrm>
            <a:off x="13215114" y="528640"/>
            <a:ext cx="3474720" cy="2011680"/>
            <a:chOff x="6607557" y="264320"/>
            <a:chExt cx="1737360" cy="1005840"/>
          </a:xfrm>
          <a:solidFill>
            <a:schemeClr val="accent4"/>
          </a:solidFill>
        </p:grpSpPr>
        <p:sp>
          <p:nvSpPr>
            <p:cNvPr id="288" name="Rectangle 287">
              <a:extLst>
                <a:ext uri="{FF2B5EF4-FFF2-40B4-BE49-F238E27FC236}">
                  <a16:creationId xmlns:a16="http://schemas.microsoft.com/office/drawing/2014/main" id="{4B0641B0-CCA1-40A6-BF74-91D9DF8FEAB5}"/>
                </a:ext>
              </a:extLst>
            </p:cNvPr>
            <p:cNvSpPr/>
            <p:nvPr/>
          </p:nvSpPr>
          <p:spPr bwMode="auto">
            <a:xfrm>
              <a:off x="660755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B2B collaboration</a:t>
              </a:r>
            </a:p>
          </p:txBody>
        </p:sp>
        <p:grpSp>
          <p:nvGrpSpPr>
            <p:cNvPr id="289" name="Group 288">
              <a:extLst>
                <a:ext uri="{FF2B5EF4-FFF2-40B4-BE49-F238E27FC236}">
                  <a16:creationId xmlns:a16="http://schemas.microsoft.com/office/drawing/2014/main" id="{57A4438C-D704-40A0-AD21-A7E79719C884}"/>
                </a:ext>
              </a:extLst>
            </p:cNvPr>
            <p:cNvGrpSpPr>
              <a:grpSpLocks noChangeAspect="1"/>
            </p:cNvGrpSpPr>
            <p:nvPr/>
          </p:nvGrpSpPr>
          <p:grpSpPr>
            <a:xfrm>
              <a:off x="6735299" y="630080"/>
              <a:ext cx="516326" cy="274320"/>
              <a:chOff x="10110340" y="2541110"/>
              <a:chExt cx="992606" cy="527364"/>
            </a:xfrm>
            <a:grpFill/>
          </p:grpSpPr>
          <p:grpSp>
            <p:nvGrpSpPr>
              <p:cNvPr id="290" name="Group 289">
                <a:extLst>
                  <a:ext uri="{FF2B5EF4-FFF2-40B4-BE49-F238E27FC236}">
                    <a16:creationId xmlns:a16="http://schemas.microsoft.com/office/drawing/2014/main" id="{5F4EF516-17BB-409F-B2C9-D3ED91EE01D8}"/>
                  </a:ext>
                </a:extLst>
              </p:cNvPr>
              <p:cNvGrpSpPr/>
              <p:nvPr/>
            </p:nvGrpSpPr>
            <p:grpSpPr>
              <a:xfrm>
                <a:off x="10110340" y="2541110"/>
                <a:ext cx="697761" cy="527364"/>
                <a:chOff x="10110340" y="2541110"/>
                <a:chExt cx="697761" cy="527364"/>
              </a:xfrm>
              <a:grpFill/>
            </p:grpSpPr>
            <p:sp>
              <p:nvSpPr>
                <p:cNvPr id="292" name="Freeform 143">
                  <a:extLst>
                    <a:ext uri="{FF2B5EF4-FFF2-40B4-BE49-F238E27FC236}">
                      <a16:creationId xmlns:a16="http://schemas.microsoft.com/office/drawing/2014/main" id="{90664943-1416-4B72-9754-C33780E80C2A}"/>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293" name="Group 292">
                  <a:extLst>
                    <a:ext uri="{FF2B5EF4-FFF2-40B4-BE49-F238E27FC236}">
                      <a16:creationId xmlns:a16="http://schemas.microsoft.com/office/drawing/2014/main" id="{0123F44D-5A94-4935-B5B1-DD8B4427F654}"/>
                    </a:ext>
                  </a:extLst>
                </p:cNvPr>
                <p:cNvGrpSpPr/>
                <p:nvPr/>
              </p:nvGrpSpPr>
              <p:grpSpPr>
                <a:xfrm>
                  <a:off x="10396736" y="2613879"/>
                  <a:ext cx="411365" cy="381827"/>
                  <a:chOff x="9675960" y="2523905"/>
                  <a:chExt cx="411365" cy="381827"/>
                </a:xfrm>
                <a:grpFill/>
              </p:grpSpPr>
              <p:sp>
                <p:nvSpPr>
                  <p:cNvPr id="294" name="Freeform 44">
                    <a:extLst>
                      <a:ext uri="{FF2B5EF4-FFF2-40B4-BE49-F238E27FC236}">
                        <a16:creationId xmlns:a16="http://schemas.microsoft.com/office/drawing/2014/main" id="{D74E84C2-56E2-4509-A0BF-F0BE2CA0EA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295" name="Freeform 44">
                    <a:extLst>
                      <a:ext uri="{FF2B5EF4-FFF2-40B4-BE49-F238E27FC236}">
                        <a16:creationId xmlns:a16="http://schemas.microsoft.com/office/drawing/2014/main" id="{FE5CA630-1385-4B3D-B013-2A6990D10105}"/>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291" name="Freeform 143">
                <a:extLst>
                  <a:ext uri="{FF2B5EF4-FFF2-40B4-BE49-F238E27FC236}">
                    <a16:creationId xmlns:a16="http://schemas.microsoft.com/office/drawing/2014/main" id="{E74BDBC2-93A6-4610-BAB9-2CCFBBDF5F8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grpSp>
        <p:nvGrpSpPr>
          <p:cNvPr id="305" name="Group 304">
            <a:extLst>
              <a:ext uri="{FF2B5EF4-FFF2-40B4-BE49-F238E27FC236}">
                <a16:creationId xmlns:a16="http://schemas.microsoft.com/office/drawing/2014/main" id="{026385BA-F9D5-4BFD-956F-0ED729F64D71}"/>
              </a:ext>
            </a:extLst>
          </p:cNvPr>
          <p:cNvGrpSpPr/>
          <p:nvPr/>
        </p:nvGrpSpPr>
        <p:grpSpPr>
          <a:xfrm>
            <a:off x="9615974" y="2656250"/>
            <a:ext cx="3474720" cy="2011680"/>
            <a:chOff x="4807987" y="1328125"/>
            <a:chExt cx="1737360" cy="1005840"/>
          </a:xfrm>
        </p:grpSpPr>
        <p:sp>
          <p:nvSpPr>
            <p:cNvPr id="306" name="Rectangle 305">
              <a:extLst>
                <a:ext uri="{FF2B5EF4-FFF2-40B4-BE49-F238E27FC236}">
                  <a16:creationId xmlns:a16="http://schemas.microsoft.com/office/drawing/2014/main" id="{AE1F077C-D5DC-4BBD-8B98-3C8BCA8948F6}"/>
                </a:ext>
              </a:extLst>
            </p:cNvPr>
            <p:cNvSpPr/>
            <p:nvPr/>
          </p:nvSpPr>
          <p:spPr bwMode="auto">
            <a:xfrm>
              <a:off x="480798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SSO to SaaS</a:t>
              </a:r>
            </a:p>
          </p:txBody>
        </p:sp>
        <p:pic>
          <p:nvPicPr>
            <p:cNvPr id="307" name="Picture 306" descr="A close up of a sign&#10;&#10;Description generated with high confidence">
              <a:extLst>
                <a:ext uri="{FF2B5EF4-FFF2-40B4-BE49-F238E27FC236}">
                  <a16:creationId xmlns:a16="http://schemas.microsoft.com/office/drawing/2014/main" id="{3209046C-69F8-4615-BDD7-4FA9A98E3AA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308" name="Group 307">
            <a:extLst>
              <a:ext uri="{FF2B5EF4-FFF2-40B4-BE49-F238E27FC236}">
                <a16:creationId xmlns:a16="http://schemas.microsoft.com/office/drawing/2014/main" id="{A8AD01EB-0D2D-4E22-83C5-77B2B03982A2}"/>
              </a:ext>
            </a:extLst>
          </p:cNvPr>
          <p:cNvGrpSpPr/>
          <p:nvPr/>
        </p:nvGrpSpPr>
        <p:grpSpPr>
          <a:xfrm>
            <a:off x="9615974" y="9039080"/>
            <a:ext cx="3474720" cy="2011680"/>
            <a:chOff x="4807987" y="4519540"/>
            <a:chExt cx="1737360" cy="1005840"/>
          </a:xfrm>
        </p:grpSpPr>
        <p:sp>
          <p:nvSpPr>
            <p:cNvPr id="309" name="Rectangle 308">
              <a:extLst>
                <a:ext uri="{FF2B5EF4-FFF2-40B4-BE49-F238E27FC236}">
                  <a16:creationId xmlns:a16="http://schemas.microsoft.com/office/drawing/2014/main" id="{0C5C37AB-DC6F-42ED-B4B2-0F59D1BC4927}"/>
                </a:ext>
              </a:extLst>
            </p:cNvPr>
            <p:cNvSpPr/>
            <p:nvPr/>
          </p:nvSpPr>
          <p:spPr bwMode="auto">
            <a:xfrm>
              <a:off x="480798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Microsoft Authenticator  - Password-less Access</a:t>
              </a:r>
            </a:p>
          </p:txBody>
        </p:sp>
        <p:grpSp>
          <p:nvGrpSpPr>
            <p:cNvPr id="310" name="Group 309">
              <a:extLst>
                <a:ext uri="{FF2B5EF4-FFF2-40B4-BE49-F238E27FC236}">
                  <a16:creationId xmlns:a16="http://schemas.microsoft.com/office/drawing/2014/main" id="{42E18F56-1F79-4094-A2D0-E87AF65E6592}"/>
                </a:ext>
              </a:extLst>
            </p:cNvPr>
            <p:cNvGrpSpPr>
              <a:grpSpLocks noChangeAspect="1"/>
            </p:cNvGrpSpPr>
            <p:nvPr/>
          </p:nvGrpSpPr>
          <p:grpSpPr>
            <a:xfrm>
              <a:off x="5050459" y="4797980"/>
              <a:ext cx="238526" cy="448955"/>
              <a:chOff x="7368827" y="4988149"/>
              <a:chExt cx="456145" cy="858558"/>
            </a:xfrm>
          </p:grpSpPr>
          <p:grpSp>
            <p:nvGrpSpPr>
              <p:cNvPr id="311" name="Group 310">
                <a:extLst>
                  <a:ext uri="{FF2B5EF4-FFF2-40B4-BE49-F238E27FC236}">
                    <a16:creationId xmlns:a16="http://schemas.microsoft.com/office/drawing/2014/main" id="{644937C0-6466-48E2-B501-445B254E8203}"/>
                  </a:ext>
                </a:extLst>
              </p:cNvPr>
              <p:cNvGrpSpPr/>
              <p:nvPr/>
            </p:nvGrpSpPr>
            <p:grpSpPr>
              <a:xfrm>
                <a:off x="7368827" y="4988149"/>
                <a:ext cx="456145" cy="858558"/>
                <a:chOff x="9273976" y="4198321"/>
                <a:chExt cx="406409" cy="764944"/>
              </a:xfrm>
            </p:grpSpPr>
            <p:sp>
              <p:nvSpPr>
                <p:cNvPr id="313" name="Freeform 8">
                  <a:extLst>
                    <a:ext uri="{FF2B5EF4-FFF2-40B4-BE49-F238E27FC236}">
                      <a16:creationId xmlns:a16="http://schemas.microsoft.com/office/drawing/2014/main" id="{55129E0B-7CA4-460A-9B70-0A7E3FFD1470}"/>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4" name="Line 9">
                  <a:extLst>
                    <a:ext uri="{FF2B5EF4-FFF2-40B4-BE49-F238E27FC236}">
                      <a16:creationId xmlns:a16="http://schemas.microsoft.com/office/drawing/2014/main" id="{6B86DCB4-CD4E-4367-B74B-DC9D73447420}"/>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5" name="Line 10">
                  <a:extLst>
                    <a:ext uri="{FF2B5EF4-FFF2-40B4-BE49-F238E27FC236}">
                      <a16:creationId xmlns:a16="http://schemas.microsoft.com/office/drawing/2014/main" id="{D0BF3D0A-6989-4327-AF6F-509A00DC2F8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grpSp>
          <p:sp>
            <p:nvSpPr>
              <p:cNvPr id="312" name="Freeform 172">
                <a:extLst>
                  <a:ext uri="{FF2B5EF4-FFF2-40B4-BE49-F238E27FC236}">
                    <a16:creationId xmlns:a16="http://schemas.microsoft.com/office/drawing/2014/main" id="{13D1117C-B1CB-4EC4-8D8C-49180949482A}"/>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9822" tIns="151858" rIns="189822" bIns="151858" numCol="1" spcCol="0" rtlCol="0" fromWordArt="0" anchor="t" anchorCtr="0" forceAA="0" compatLnSpc="1">
                <a:prstTxWarp prst="textNoShape">
                  <a:avLst/>
                </a:prstTxWarp>
                <a:noAutofit/>
              </a:bodyPr>
              <a:lstStyle/>
              <a:p>
                <a:pPr defTabSz="967848" fontAlgn="base" hangingPunct="1">
                  <a:lnSpc>
                    <a:spcPct val="90000"/>
                  </a:lnSpc>
                  <a:spcBef>
                    <a:spcPct val="0"/>
                  </a:spcBef>
                  <a:spcAft>
                    <a:spcPct val="0"/>
                  </a:spcAft>
                  <a:defRPr/>
                </a:pPr>
                <a:endParaRPr lang="en-US" sz="249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86B5BFB-76E4-4237-8B53-4410CD055F3C}"/>
              </a:ext>
            </a:extLst>
          </p:cNvPr>
          <p:cNvGrpSpPr/>
          <p:nvPr/>
        </p:nvGrpSpPr>
        <p:grpSpPr>
          <a:xfrm>
            <a:off x="13215114" y="6911466"/>
            <a:ext cx="3474720" cy="2011680"/>
            <a:chOff x="6607557" y="3455733"/>
            <a:chExt cx="1737360" cy="1005840"/>
          </a:xfrm>
          <a:solidFill>
            <a:schemeClr val="accent4"/>
          </a:solidFill>
        </p:grpSpPr>
        <p:sp>
          <p:nvSpPr>
            <p:cNvPr id="297" name="Rectangle 296">
              <a:extLst>
                <a:ext uri="{FF2B5EF4-FFF2-40B4-BE49-F238E27FC236}">
                  <a16:creationId xmlns:a16="http://schemas.microsoft.com/office/drawing/2014/main" id="{6C5855AC-45E1-4F9A-9698-038EBA753F12}"/>
                </a:ext>
              </a:extLst>
            </p:cNvPr>
            <p:cNvSpPr/>
            <p:nvPr/>
          </p:nvSpPr>
          <p:spPr bwMode="auto">
            <a:xfrm>
              <a:off x="660755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Azure AD</a:t>
              </a:r>
              <a:br>
                <a:rPr lang="en-US" sz="2100" kern="1200" spc="-60">
                  <a:solidFill>
                    <a:srgbClr val="505050"/>
                  </a:solidFill>
                  <a:latin typeface="Segoe UI"/>
                  <a:cs typeface="Arial" panose="020B0604020202020204" pitchFamily="34" charset="0"/>
                </a:rPr>
              </a:br>
              <a:r>
                <a:rPr lang="en-US" sz="2100" kern="1200" spc="-60">
                  <a:solidFill>
                    <a:srgbClr val="505050"/>
                  </a:solidFill>
                  <a:latin typeface="Segoe UI"/>
                  <a:cs typeface="Arial" panose="020B0604020202020204" pitchFamily="34" charset="0"/>
                </a:rPr>
                <a:t>B2C</a:t>
              </a:r>
            </a:p>
          </p:txBody>
        </p:sp>
        <p:grpSp>
          <p:nvGrpSpPr>
            <p:cNvPr id="298" name="Group 297">
              <a:extLst>
                <a:ext uri="{FF2B5EF4-FFF2-40B4-BE49-F238E27FC236}">
                  <a16:creationId xmlns:a16="http://schemas.microsoft.com/office/drawing/2014/main" id="{42387A6B-EEEC-4B8B-803D-1DADBB98EDEF}"/>
                </a:ext>
              </a:extLst>
            </p:cNvPr>
            <p:cNvGrpSpPr>
              <a:grpSpLocks noChangeAspect="1"/>
            </p:cNvGrpSpPr>
            <p:nvPr/>
          </p:nvGrpSpPr>
          <p:grpSpPr>
            <a:xfrm>
              <a:off x="6687669" y="3821493"/>
              <a:ext cx="568103" cy="274320"/>
              <a:chOff x="7521353" y="3579354"/>
              <a:chExt cx="695006" cy="335598"/>
            </a:xfrm>
            <a:grpFill/>
          </p:grpSpPr>
          <p:grpSp>
            <p:nvGrpSpPr>
              <p:cNvPr id="299" name="Group 298">
                <a:extLst>
                  <a:ext uri="{FF2B5EF4-FFF2-40B4-BE49-F238E27FC236}">
                    <a16:creationId xmlns:a16="http://schemas.microsoft.com/office/drawing/2014/main" id="{613836D1-16E3-449A-B1B2-C41CA7495975}"/>
                  </a:ext>
                </a:extLst>
              </p:cNvPr>
              <p:cNvGrpSpPr/>
              <p:nvPr/>
            </p:nvGrpSpPr>
            <p:grpSpPr>
              <a:xfrm>
                <a:off x="7521353" y="3579354"/>
                <a:ext cx="444034" cy="335598"/>
                <a:chOff x="10110340" y="2541110"/>
                <a:chExt cx="697761" cy="527364"/>
              </a:xfrm>
              <a:grpFill/>
            </p:grpSpPr>
            <p:sp>
              <p:nvSpPr>
                <p:cNvPr id="301" name="Freeform 143">
                  <a:extLst>
                    <a:ext uri="{FF2B5EF4-FFF2-40B4-BE49-F238E27FC236}">
                      <a16:creationId xmlns:a16="http://schemas.microsoft.com/office/drawing/2014/main" id="{291BE128-6624-4021-BDF5-382288A26E9E}"/>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302" name="Group 301">
                  <a:extLst>
                    <a:ext uri="{FF2B5EF4-FFF2-40B4-BE49-F238E27FC236}">
                      <a16:creationId xmlns:a16="http://schemas.microsoft.com/office/drawing/2014/main" id="{C4AF8172-003E-483A-BC97-BA906AFE9B34}"/>
                    </a:ext>
                  </a:extLst>
                </p:cNvPr>
                <p:cNvGrpSpPr/>
                <p:nvPr/>
              </p:nvGrpSpPr>
              <p:grpSpPr>
                <a:xfrm>
                  <a:off x="10396736" y="2613879"/>
                  <a:ext cx="411365" cy="381827"/>
                  <a:chOff x="9675960" y="2523905"/>
                  <a:chExt cx="411365" cy="381827"/>
                </a:xfrm>
                <a:grpFill/>
              </p:grpSpPr>
              <p:sp>
                <p:nvSpPr>
                  <p:cNvPr id="303" name="Freeform 44">
                    <a:extLst>
                      <a:ext uri="{FF2B5EF4-FFF2-40B4-BE49-F238E27FC236}">
                        <a16:creationId xmlns:a16="http://schemas.microsoft.com/office/drawing/2014/main" id="{EED06397-9FFF-4D59-AD97-77E18495042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304" name="Freeform 44">
                    <a:extLst>
                      <a:ext uri="{FF2B5EF4-FFF2-40B4-BE49-F238E27FC236}">
                        <a16:creationId xmlns:a16="http://schemas.microsoft.com/office/drawing/2014/main" id="{17D7480E-4CF3-479D-8D7E-383F9EFFEDA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300" name="Freeform 12">
                <a:extLst>
                  <a:ext uri="{FF2B5EF4-FFF2-40B4-BE49-F238E27FC236}">
                    <a16:creationId xmlns:a16="http://schemas.microsoft.com/office/drawing/2014/main" id="{A65C826C-C0E3-4EFC-A6E8-BA57D62E6814}"/>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6" name="Text Placeholder 3">
            <a:extLst>
              <a:ext uri="{FF2B5EF4-FFF2-40B4-BE49-F238E27FC236}">
                <a16:creationId xmlns:a16="http://schemas.microsoft.com/office/drawing/2014/main" id="{4BF057B5-CB40-CA00-8CEA-2C848494E658}"/>
              </a:ext>
            </a:extLst>
          </p:cNvPr>
          <p:cNvSpPr txBox="1">
            <a:spLocks/>
          </p:cNvSpPr>
          <p:nvPr/>
        </p:nvSpPr>
        <p:spPr>
          <a:xfrm>
            <a:off x="495886" y="2967135"/>
            <a:ext cx="8755690" cy="9732865"/>
          </a:xfrm>
          <a:prstGeom prst="rect">
            <a:avLst/>
          </a:prstGeom>
        </p:spPr>
        <p:txBody>
          <a:bodyPr>
            <a:normAutofit/>
          </a:bodyPr>
          <a:lst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a:lstStyle>
          <a:p>
            <a:pPr lvl="1" hangingPunct="1"/>
            <a:r>
              <a:rPr lang="en-US" sz="3600"/>
              <a:t>There’s a lot in Azure AD beyond SSO and Office 365</a:t>
            </a:r>
          </a:p>
          <a:p>
            <a:pPr lvl="1" hangingPunct="1"/>
            <a:r>
              <a:rPr lang="en-US" sz="3600"/>
              <a:t>New features are released all the time, the cloud continues to evolve</a:t>
            </a:r>
          </a:p>
          <a:p>
            <a:pPr lvl="1" hangingPunct="1"/>
            <a:r>
              <a:rPr lang="en-US" sz="3600"/>
              <a:t>Migrating apps to Azure AD means that they benefit from these features, and more</a:t>
            </a:r>
          </a:p>
          <a:p>
            <a:pPr lvl="2" hangingPunct="1"/>
            <a:r>
              <a:rPr lang="en-US" sz="3600"/>
              <a:t>Provision/Deprovision to app based on dynamic group membership</a:t>
            </a:r>
          </a:p>
          <a:p>
            <a:pPr lvl="2" hangingPunct="1"/>
            <a:r>
              <a:rPr lang="en-US" sz="3600"/>
              <a:t>Access Reviews/Entitlement Management/Governance tools</a:t>
            </a:r>
          </a:p>
          <a:p>
            <a:pPr lvl="2" hangingPunct="1"/>
            <a:r>
              <a:rPr lang="en-US" sz="3600"/>
              <a:t>Same strong auth usage as other corporate apps</a:t>
            </a:r>
          </a:p>
        </p:txBody>
      </p:sp>
    </p:spTree>
    <p:extLst>
      <p:ext uri="{BB962C8B-B14F-4D97-AF65-F5344CB8AC3E}">
        <p14:creationId xmlns:p14="http://schemas.microsoft.com/office/powerpoint/2010/main" val="130123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p>
          <a:p>
            <a:pPr>
              <a:buSzPct val="100000"/>
            </a:pPr>
            <a:r>
              <a:rPr lang="en-US"/>
              <a:t>Top 5 Recommendations</a:t>
            </a:r>
            <a:endParaRPr/>
          </a:p>
          <a:p>
            <a:pPr>
              <a:buSzPct val="100000"/>
            </a:pPr>
            <a:r>
              <a:rPr lang="en-US">
                <a:solidFill>
                  <a:srgbClr val="00B0F0"/>
                </a:solidFill>
              </a:rPr>
              <a:t>Go-Dos</a:t>
            </a:r>
            <a:endParaRPr>
              <a:solidFill>
                <a:srgbClr val="00B0F0"/>
              </a:solidFill>
            </a:endParaRPr>
          </a:p>
        </p:txBody>
      </p:sp>
    </p:spTree>
    <p:extLst>
      <p:ext uri="{BB962C8B-B14F-4D97-AF65-F5344CB8AC3E}">
        <p14:creationId xmlns:p14="http://schemas.microsoft.com/office/powerpoint/2010/main" val="211292220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9A36-4EB1-2E67-0A9F-5E3DB10A59DA}"/>
              </a:ext>
            </a:extLst>
          </p:cNvPr>
          <p:cNvSpPr>
            <a:spLocks noGrp="1"/>
          </p:cNvSpPr>
          <p:nvPr>
            <p:ph type="title"/>
          </p:nvPr>
        </p:nvSpPr>
        <p:spPr/>
        <p:txBody>
          <a:bodyPr/>
          <a:lstStyle/>
          <a:p>
            <a:r>
              <a:rPr lang="en-US"/>
              <a:t>Recap &amp; Go Dos!</a:t>
            </a:r>
          </a:p>
        </p:txBody>
      </p:sp>
      <p:sp>
        <p:nvSpPr>
          <p:cNvPr id="4" name="Text Placeholder 3">
            <a:extLst>
              <a:ext uri="{FF2B5EF4-FFF2-40B4-BE49-F238E27FC236}">
                <a16:creationId xmlns:a16="http://schemas.microsoft.com/office/drawing/2014/main" id="{55F4146D-46E9-B297-BDE0-A5FFCA869C83}"/>
              </a:ext>
            </a:extLst>
          </p:cNvPr>
          <p:cNvSpPr>
            <a:spLocks noGrp="1"/>
          </p:cNvSpPr>
          <p:nvPr>
            <p:ph type="body" idx="1"/>
          </p:nvPr>
        </p:nvSpPr>
        <p:spPr/>
        <p:txBody>
          <a:bodyPr/>
          <a:lstStyle/>
          <a:p>
            <a:pPr marL="914400" indent="-914400">
              <a:buFont typeface="+mj-lt"/>
              <a:buAutoNum type="arabicPeriod"/>
            </a:pPr>
            <a:r>
              <a:rPr lang="en-US"/>
              <a:t>Work with your IAM/Security team on the end user experience</a:t>
            </a:r>
          </a:p>
          <a:p>
            <a:pPr lvl="1"/>
            <a:r>
              <a:rPr lang="en-US"/>
              <a:t>Use data in the Azure AD Authentication Prompt analysis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t>) </a:t>
            </a:r>
          </a:p>
          <a:p>
            <a:pPr marL="914400" indent="-914400">
              <a:buFont typeface="+mj-lt"/>
              <a:buAutoNum type="arabicPeriod"/>
            </a:pPr>
            <a:r>
              <a:rPr lang="en-US"/>
              <a:t>Set device compliance via Intune or an MDM</a:t>
            </a:r>
          </a:p>
          <a:p>
            <a:pPr marL="914400" indent="-914400">
              <a:buFont typeface="+mj-lt"/>
              <a:buAutoNum type="arabicPeriod"/>
            </a:pPr>
            <a:r>
              <a:rPr lang="en-US"/>
              <a:t>Deploy the Azure AD Enterprise SSO plugin to macOS </a:t>
            </a:r>
            <a:r>
              <a:rPr lang="en-US" i="1"/>
              <a:t>and iOS</a:t>
            </a:r>
            <a:endParaRPr lang="en-US"/>
          </a:p>
          <a:p>
            <a:pPr marL="914400" indent="-914400">
              <a:buFont typeface="+mj-lt"/>
              <a:buAutoNum type="arabicPeriod"/>
            </a:pPr>
            <a:r>
              <a:rPr lang="en-US"/>
              <a:t>Nudge users to use the Microsoft Authenticator app on iOS/Android and start moving to </a:t>
            </a:r>
            <a:r>
              <a:rPr lang="en-US" err="1"/>
              <a:t>passwordless</a:t>
            </a:r>
            <a:endParaRPr lang="en-US"/>
          </a:p>
          <a:p>
            <a:pPr marL="914400" indent="-914400">
              <a:buFont typeface="+mj-lt"/>
              <a:buAutoNum type="arabicPeriod"/>
            </a:pPr>
            <a:r>
              <a:rPr lang="en-US"/>
              <a:t>More SSO! Bring your modern auth apps to your IAM team. Move away from apps that require line of sight to a DC</a:t>
            </a:r>
          </a:p>
        </p:txBody>
      </p:sp>
    </p:spTree>
    <p:extLst>
      <p:ext uri="{BB962C8B-B14F-4D97-AF65-F5344CB8AC3E}">
        <p14:creationId xmlns:p14="http://schemas.microsoft.com/office/powerpoint/2010/main" val="1916476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14A11-1C21-9521-78D1-0EB19F45C48E}"/>
              </a:ext>
            </a:extLst>
          </p:cNvPr>
          <p:cNvSpPr>
            <a:spLocks noGrp="1"/>
          </p:cNvSpPr>
          <p:nvPr>
            <p:ph type="body" sz="half" idx="1"/>
          </p:nvPr>
        </p:nvSpPr>
        <p:spPr/>
        <p:txBody>
          <a:bodyPr/>
          <a:lstStyle/>
          <a:p>
            <a:r>
              <a:rPr lang="en-US"/>
              <a:t>Thank You</a:t>
            </a:r>
          </a:p>
        </p:txBody>
      </p:sp>
      <p:sp>
        <p:nvSpPr>
          <p:cNvPr id="4" name="TextBox 3">
            <a:extLst>
              <a:ext uri="{FF2B5EF4-FFF2-40B4-BE49-F238E27FC236}">
                <a16:creationId xmlns:a16="http://schemas.microsoft.com/office/drawing/2014/main" id="{A7EEF4E6-3C4A-584B-B71F-C2D16C8CDB81}"/>
              </a:ext>
            </a:extLst>
          </p:cNvPr>
          <p:cNvSpPr txBox="1"/>
          <p:nvPr/>
        </p:nvSpPr>
        <p:spPr>
          <a:xfrm>
            <a:off x="6097732" y="12965622"/>
            <a:ext cx="1218853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accent1"/>
                </a:solidFill>
              </a:rPr>
              <a:t>Slides: </a:t>
            </a:r>
            <a:r>
              <a:rPr lang="en-US" dirty="0" err="1">
                <a:solidFill>
                  <a:schemeClr val="accent1"/>
                </a:solidFill>
              </a:rPr>
              <a:t>aka.ms</a:t>
            </a:r>
            <a:r>
              <a:rPr lang="en-US" dirty="0">
                <a:solidFill>
                  <a:schemeClr val="accent1"/>
                </a:solidFill>
              </a:rPr>
              <a:t>/AADMacAdmins2022</a:t>
            </a:r>
          </a:p>
        </p:txBody>
      </p:sp>
    </p:spTree>
    <p:extLst>
      <p:ext uri="{BB962C8B-B14F-4D97-AF65-F5344CB8AC3E}">
        <p14:creationId xmlns:p14="http://schemas.microsoft.com/office/powerpoint/2010/main" val="37600844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zure AD"/>
          <p:cNvSpPr txBox="1">
            <a:spLocks noGrp="1"/>
          </p:cNvSpPr>
          <p:nvPr>
            <p:ph type="title"/>
          </p:nvPr>
        </p:nvSpPr>
        <p:spPr>
          <a:prstGeom prst="rect">
            <a:avLst/>
          </a:prstGeom>
        </p:spPr>
        <p:txBody>
          <a:bodyPr/>
          <a:lstStyle/>
          <a:p>
            <a:r>
              <a:t>Azure AD</a:t>
            </a:r>
          </a:p>
        </p:txBody>
      </p:sp>
      <p:sp>
        <p:nvSpPr>
          <p:cNvPr id="169" name="Azure AD is a full blown IDaaS solution, not an IDP for just Office 365…"/>
          <p:cNvSpPr txBox="1">
            <a:spLocks noGrp="1"/>
          </p:cNvSpPr>
          <p:nvPr>
            <p:ph type="body" sz="half" idx="1"/>
          </p:nvPr>
        </p:nvSpPr>
        <p:spPr>
          <a:prstGeom prst="rect">
            <a:avLst/>
          </a:prstGeom>
        </p:spPr>
        <p:txBody>
          <a:bodyPr/>
          <a:lstStyle/>
          <a:p>
            <a:pPr marL="553212" indent="-553212" defTabSz="2414016">
              <a:spcBef>
                <a:spcPts val="2300"/>
              </a:spcBef>
              <a:defRPr sz="4752"/>
            </a:pPr>
            <a:r>
              <a:t>Azure AD is a full blown </a:t>
            </a:r>
            <a:r>
              <a:rPr lang="en-US" err="1"/>
              <a:t>IDaaS</a:t>
            </a:r>
            <a:r>
              <a:t> solution, not an IDP for just Office 365</a:t>
            </a:r>
            <a:r>
              <a:rPr lang="en-US"/>
              <a:t>/Azure</a:t>
            </a:r>
            <a:endParaRPr/>
          </a:p>
          <a:p>
            <a:pPr marL="553212" indent="-553212" defTabSz="2414016">
              <a:spcBef>
                <a:spcPts val="2300"/>
              </a:spcBef>
              <a:defRPr sz="4752"/>
            </a:pPr>
            <a:r>
              <a:t>Resources are moving to the cloud, devices are proliferating, users are outside the office</a:t>
            </a:r>
          </a:p>
          <a:p>
            <a:pPr marL="553212" indent="-553212" defTabSz="2414016">
              <a:spcBef>
                <a:spcPts val="2300"/>
              </a:spcBef>
              <a:defRPr sz="4752"/>
            </a:pPr>
            <a:r>
              <a:t>Identity needs to be the new control plane, rather than the network perimeter</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0" y="3795712"/>
            <a:ext cx="13209886" cy="7434263"/>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zure AD Protocols"/>
          <p:cNvSpPr txBox="1">
            <a:spLocks noGrp="1"/>
          </p:cNvSpPr>
          <p:nvPr>
            <p:ph type="title"/>
          </p:nvPr>
        </p:nvSpPr>
        <p:spPr>
          <a:prstGeom prst="rect">
            <a:avLst/>
          </a:prstGeom>
        </p:spPr>
        <p:txBody>
          <a:bodyPr/>
          <a:lstStyle/>
          <a:p>
            <a:r>
              <a:t>Azure AD Protocols</a:t>
            </a:r>
          </a:p>
        </p:txBody>
      </p:sp>
      <p:sp>
        <p:nvSpPr>
          <p:cNvPr id="173" name="Committed to open standards, especially OpenID Connect and other modern protocols…"/>
          <p:cNvSpPr txBox="1">
            <a:spLocks noGrp="1"/>
          </p:cNvSpPr>
          <p:nvPr>
            <p:ph type="body" sz="half" idx="1"/>
          </p:nvPr>
        </p:nvSpPr>
        <p:spPr>
          <a:prstGeom prst="rect">
            <a:avLst/>
          </a:prstGeom>
        </p:spPr>
        <p:txBody>
          <a:bodyPr/>
          <a:lstStyle/>
          <a:p>
            <a:pPr marL="396747" indent="-396747" defTabSz="1731263">
              <a:spcBef>
                <a:spcPts val="1700"/>
              </a:spcBef>
              <a:defRPr sz="3407"/>
            </a:pPr>
            <a:r>
              <a:t>Committed to open standards, especially OpenID Connect and other modern protocols</a:t>
            </a:r>
          </a:p>
          <a:p>
            <a:pPr marL="396747" indent="-396747" defTabSz="1731263">
              <a:spcBef>
                <a:spcPts val="1700"/>
              </a:spcBef>
              <a:defRPr sz="3407"/>
            </a:pPr>
            <a:r>
              <a:t>Microsoft cloud services are built on OpenID Connect</a:t>
            </a:r>
          </a:p>
          <a:p>
            <a:pPr marL="396747" indent="-396747" defTabSz="1731263">
              <a:spcBef>
                <a:spcPts val="1700"/>
              </a:spcBef>
              <a:defRPr sz="3407"/>
            </a:pPr>
            <a:r>
              <a:t>Investing in new standards, like FIDO and DIF</a:t>
            </a:r>
          </a:p>
          <a:p>
            <a:pPr marL="793495" lvl="1" indent="-396747" defTabSz="1731263">
              <a:spcBef>
                <a:spcPts val="1700"/>
              </a:spcBef>
              <a:defRPr sz="3407"/>
            </a:pPr>
            <a:r>
              <a:t>See joint Passkeys announcement from FIDO foundation, Microsoft, Apple, and Google: </a:t>
            </a:r>
            <a:r>
              <a:rPr lang="en-US" u="sng">
                <a:solidFill>
                  <a:srgbClr val="0379D6"/>
                </a:solidFill>
                <a:hlinkClick r:id="rId2">
                  <a:extLst>
                    <a:ext uri="{A12FA001-AC4F-418D-AE19-62706E023703}">
                      <ahyp:hlinkClr xmlns:ahyp="http://schemas.microsoft.com/office/drawing/2018/hyperlinkcolor" val="tx"/>
                    </a:ext>
                  </a:extLst>
                </a:hlinkClick>
              </a:rPr>
              <a:t>https://aka.ms/PasskeyAnnouncement</a:t>
            </a:r>
            <a:endParaRPr u="sng">
              <a:solidFill>
                <a:srgbClr val="0379D6"/>
              </a:solidFill>
              <a:hlinkClick r:id="rId2">
                <a:extLst>
                  <a:ext uri="{A12FA001-AC4F-418D-AE19-62706E023703}">
                    <ahyp:hlinkClr xmlns:ahyp="http://schemas.microsoft.com/office/drawing/2018/hyperlinkcolor" val="tx"/>
                  </a:ext>
                </a:extLst>
              </a:hlinkClick>
            </a:endParaRPr>
          </a:p>
        </p:txBody>
      </p:sp>
      <p:pic>
        <p:nvPicPr>
          <p:cNvPr id="175" name="Image" descr="Image"/>
          <p:cNvPicPr>
            <a:picLocks noChangeAspect="1"/>
          </p:cNvPicPr>
          <p:nvPr/>
        </p:nvPicPr>
        <p:blipFill>
          <a:blip r:embed="rId3"/>
          <a:stretch>
            <a:fillRect/>
          </a:stretch>
        </p:blipFill>
        <p:spPr>
          <a:xfrm>
            <a:off x="11083146" y="4440451"/>
            <a:ext cx="13225904" cy="4835098"/>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500"/>
                                        <p:tgtEl>
                                          <p:spTgt spid="17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3">
                                            <p:txEl>
                                              <p:pRg st="2" end="2"/>
                                            </p:txEl>
                                          </p:spTgt>
                                        </p:tgtEl>
                                        <p:attrNameLst>
                                          <p:attrName>style.visibility</p:attrName>
                                        </p:attrNameLst>
                                      </p:cBhvr>
                                      <p:to>
                                        <p:strVal val="visible"/>
                                      </p:to>
                                    </p:set>
                                    <p:animEffect transition="in" filter="fade">
                                      <p:cBhvr>
                                        <p:cTn id="16" dur="500"/>
                                        <p:tgtEl>
                                          <p:spTgt spid="17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animEffect transition="in" filter="fade">
                                      <p:cBhvr>
                                        <p:cTn id="19" dur="500"/>
                                        <p:tgtEl>
                                          <p:spTgt spid="1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ditional Access"/>
          <p:cNvSpPr txBox="1">
            <a:spLocks noGrp="1"/>
          </p:cNvSpPr>
          <p:nvPr>
            <p:ph type="title"/>
          </p:nvPr>
        </p:nvSpPr>
        <p:spPr>
          <a:prstGeom prst="rect">
            <a:avLst/>
          </a:prstGeom>
        </p:spPr>
        <p:txBody>
          <a:bodyPr/>
          <a:lstStyle/>
          <a:p>
            <a:r>
              <a:t>Conditional Access</a:t>
            </a:r>
          </a:p>
        </p:txBody>
      </p:sp>
      <p:sp>
        <p:nvSpPr>
          <p:cNvPr id="179" name="Zero-trust AuthN and AuthZ engine…"/>
          <p:cNvSpPr txBox="1">
            <a:spLocks noGrp="1"/>
          </p:cNvSpPr>
          <p:nvPr>
            <p:ph type="body" sz="half" idx="1"/>
          </p:nvPr>
        </p:nvSpPr>
        <p:spPr>
          <a:prstGeom prst="rect">
            <a:avLst/>
          </a:prstGeom>
        </p:spPr>
        <p:txBody>
          <a:bodyPr>
            <a:normAutofit/>
          </a:bodyPr>
          <a:lstStyle/>
          <a:p>
            <a:pPr marL="497331" indent="-497331" defTabSz="2170176">
              <a:spcBef>
                <a:spcPts val="2100"/>
              </a:spcBef>
              <a:defRPr sz="4272"/>
            </a:pPr>
            <a:r>
              <a:t>Zero-trust </a:t>
            </a:r>
            <a:r>
              <a:rPr err="1"/>
              <a:t>AuthN</a:t>
            </a:r>
            <a:r>
              <a:t> and </a:t>
            </a:r>
            <a:r>
              <a:rPr err="1"/>
              <a:t>AuthZ</a:t>
            </a:r>
            <a:r>
              <a:t> engine</a:t>
            </a:r>
          </a:p>
          <a:p>
            <a:pPr marL="994663" lvl="1" indent="-497331" defTabSz="2170176">
              <a:spcBef>
                <a:spcPts val="2100"/>
              </a:spcBef>
              <a:defRPr sz="4272"/>
            </a:pPr>
            <a:r>
              <a:t>Evaluate trust every time a user or device requests access to a resource</a:t>
            </a:r>
            <a:r>
              <a:rPr lang="en-US"/>
              <a:t> </a:t>
            </a:r>
          </a:p>
          <a:p>
            <a:pPr marL="435863" indent="-497331" defTabSz="2170176">
              <a:spcBef>
                <a:spcPts val="2100"/>
              </a:spcBef>
              <a:defRPr sz="4272"/>
            </a:pPr>
            <a:r>
              <a:rPr lang="en-US"/>
              <a:t>Conditional access </a:t>
            </a:r>
            <a:r>
              <a:t>understands the user’s activity</a:t>
            </a:r>
            <a:endParaRPr lang="en-US"/>
          </a:p>
          <a:p>
            <a:pPr marL="1056131" lvl="1" indent="-497331" defTabSz="2170176">
              <a:spcBef>
                <a:spcPts val="2100"/>
              </a:spcBef>
              <a:defRPr sz="4272"/>
            </a:pPr>
            <a:r>
              <a:rPr lang="en-US"/>
              <a:t>User location</a:t>
            </a:r>
          </a:p>
          <a:p>
            <a:pPr marL="1056131" lvl="1" indent="-497331" defTabSz="2170176">
              <a:spcBef>
                <a:spcPts val="2100"/>
              </a:spcBef>
              <a:defRPr sz="4272"/>
            </a:pPr>
            <a:r>
              <a:rPr lang="en-US"/>
              <a:t>User Risk</a:t>
            </a:r>
          </a:p>
          <a:p>
            <a:pPr marL="1056131" lvl="1" indent="-497331" defTabSz="2170176">
              <a:spcBef>
                <a:spcPts val="2100"/>
              </a:spcBef>
              <a:defRPr sz="4272"/>
            </a:pPr>
            <a:r>
              <a:rPr lang="en-US"/>
              <a:t>State of device</a:t>
            </a:r>
          </a:p>
          <a:p>
            <a:pPr marL="1056131" lvl="1" indent="-497331" defTabSz="2170176">
              <a:spcBef>
                <a:spcPts val="2100"/>
              </a:spcBef>
              <a:defRPr sz="4272"/>
            </a:pPr>
            <a:r>
              <a:rPr lang="en-US"/>
              <a:t>App requirements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11779800" y="3462364"/>
            <a:ext cx="12433719" cy="6791271"/>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9">
                                            <p:txEl>
                                              <p:pRg st="2" end="2"/>
                                            </p:txEl>
                                          </p:spTgt>
                                        </p:tgtEl>
                                        <p:attrNameLst>
                                          <p:attrName>style.visibility</p:attrName>
                                        </p:attrNameLst>
                                      </p:cBhvr>
                                      <p:to>
                                        <p:strVal val="visible"/>
                                      </p:to>
                                    </p:set>
                                    <p:animEffect transition="in" filter="fade">
                                      <p:cBhvr>
                                        <p:cTn id="11" dur="500"/>
                                        <p:tgtEl>
                                          <p:spTgt spid="17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xEl>
                                              <p:pRg st="5" end="5"/>
                                            </p:txEl>
                                          </p:spTgt>
                                        </p:tgtEl>
                                        <p:attrNameLst>
                                          <p:attrName>style.visibility</p:attrName>
                                        </p:attrNameLst>
                                      </p:cBhvr>
                                      <p:to>
                                        <p:strVal val="visible"/>
                                      </p:to>
                                    </p:set>
                                    <p:animEffect transition="in" filter="fade">
                                      <p:cBhvr>
                                        <p:cTn id="21" dur="500"/>
                                        <p:tgtEl>
                                          <p:spTgt spid="17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9">
                                            <p:txEl>
                                              <p:pRg st="6" end="6"/>
                                            </p:txEl>
                                          </p:spTgt>
                                        </p:tgtEl>
                                        <p:attrNameLst>
                                          <p:attrName>style.visibility</p:attrName>
                                        </p:attrNameLst>
                                      </p:cBhvr>
                                      <p:to>
                                        <p:strVal val="visible"/>
                                      </p:to>
                                    </p:set>
                                    <p:animEffect transition="in" filter="fade">
                                      <p:cBhvr>
                                        <p:cTn id="24" dur="500"/>
                                        <p:tgtEl>
                                          <p:spTgt spid="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5400"/>
              <a:t>Conditional Access Evaluation Phase</a:t>
            </a:r>
          </a:p>
        </p:txBody>
      </p:sp>
      <p:sp>
        <p:nvSpPr>
          <p:cNvPr id="183" name="Conditional Access collects this type of data on every auth attempt…"/>
          <p:cNvSpPr txBox="1">
            <a:spLocks noGrp="1"/>
          </p:cNvSpPr>
          <p:nvPr>
            <p:ph type="body" sz="half" idx="1"/>
          </p:nvPr>
        </p:nvSpPr>
        <p:spPr>
          <a:prstGeom prst="rect">
            <a:avLst/>
          </a:prstGeom>
        </p:spPr>
        <p:txBody>
          <a:bodyPr>
            <a:normAutofit fontScale="85000" lnSpcReduction="20000"/>
          </a:bodyPr>
          <a:lstStyle/>
          <a:p>
            <a:pPr marL="497331" indent="-497331" defTabSz="2170176">
              <a:spcBef>
                <a:spcPts val="2100"/>
              </a:spcBef>
              <a:defRPr sz="4272"/>
            </a:pPr>
            <a:r>
              <a:rPr lang="en-US"/>
              <a:t>All Conditional Access polices are ANDed together. (Not like GPO LSDO precedence) </a:t>
            </a:r>
          </a:p>
          <a:p>
            <a:pPr marL="1056131" lvl="1" indent="-497331" defTabSz="2170176">
              <a:spcBef>
                <a:spcPts val="2100"/>
              </a:spcBef>
              <a:defRPr sz="4272"/>
            </a:pPr>
            <a:r>
              <a:rPr lang="en-US"/>
              <a:t>Is Policy in scope of the request</a:t>
            </a:r>
          </a:p>
          <a:p>
            <a:pPr marL="1056131" lvl="1" indent="-497331" defTabSz="2170176">
              <a:spcBef>
                <a:spcPts val="2100"/>
              </a:spcBef>
              <a:defRPr sz="4272"/>
            </a:pPr>
            <a:r>
              <a:rPr lang="en-US"/>
              <a:t>BLOCK controls satisfied first</a:t>
            </a:r>
          </a:p>
          <a:p>
            <a:pPr marL="1056131" lvl="1" indent="-497331" defTabSz="2170176">
              <a:spcBef>
                <a:spcPts val="2100"/>
              </a:spcBef>
              <a:defRPr sz="4272"/>
            </a:pPr>
            <a:r>
              <a:rPr lang="en-US"/>
              <a:t>GRANT controls applied in order</a:t>
            </a:r>
          </a:p>
          <a:p>
            <a:pPr marL="1614931" lvl="2" indent="-497331" defTabSz="2170176">
              <a:spcBef>
                <a:spcPts val="2100"/>
              </a:spcBef>
              <a:defRPr sz="4272"/>
            </a:pPr>
            <a:r>
              <a:rPr lang="en-US"/>
              <a:t>Risk</a:t>
            </a:r>
          </a:p>
          <a:p>
            <a:pPr marL="1614931" lvl="2" indent="-497331" defTabSz="2170176">
              <a:spcBef>
                <a:spcPts val="2100"/>
              </a:spcBef>
              <a:defRPr sz="4272"/>
            </a:pPr>
            <a:r>
              <a:rPr lang="en-US"/>
              <a:t>MFA</a:t>
            </a:r>
          </a:p>
          <a:p>
            <a:pPr marL="1614931" lvl="2" indent="-497331" defTabSz="2170176">
              <a:spcBef>
                <a:spcPts val="2100"/>
              </a:spcBef>
              <a:defRPr sz="4272"/>
            </a:pPr>
            <a:r>
              <a:rPr lang="en-US"/>
              <a:t>Device</a:t>
            </a:r>
          </a:p>
          <a:p>
            <a:pPr marL="1614931" lvl="2" indent="-497331" defTabSz="2170176">
              <a:spcBef>
                <a:spcPts val="2100"/>
              </a:spcBef>
              <a:defRPr sz="4272"/>
            </a:pPr>
            <a:r>
              <a:rPr lang="en-US"/>
              <a:t>Approved client app/app protection</a:t>
            </a:r>
          </a:p>
          <a:p>
            <a:pPr marL="1056131" lvl="1" indent="-497331" defTabSz="2170176">
              <a:spcBef>
                <a:spcPts val="2100"/>
              </a:spcBef>
              <a:defRPr sz="4272"/>
            </a:pPr>
            <a:r>
              <a:rPr lang="en-US"/>
              <a:t>Tries to satisfy policy without user interaction</a:t>
            </a:r>
          </a:p>
          <a:p>
            <a:pPr marL="1614931" lvl="2" indent="-497331" defTabSz="2170176">
              <a:spcBef>
                <a:spcPts val="2100"/>
              </a:spcBef>
              <a:defRPr sz="4272"/>
            </a:pPr>
            <a:r>
              <a:rPr lang="en-US"/>
              <a:t>Example: Control MFA or Device compliant. If device is NOT compliant, will THEN prompt for MFA. </a:t>
            </a:r>
          </a:p>
          <a:p>
            <a:pPr marL="1614931" lvl="2" indent="-497331" defTabSz="2170176">
              <a:spcBef>
                <a:spcPts val="2100"/>
              </a:spcBef>
              <a:defRPr sz="4272"/>
            </a:pPr>
            <a:endParaRPr lang="en-US"/>
          </a:p>
        </p:txBody>
      </p:sp>
      <p:sp>
        <p:nvSpPr>
          <p:cNvPr id="185" name="{…"/>
          <p:cNvSpPr txBox="1"/>
          <p:nvPr/>
        </p:nvSpPr>
        <p:spPr>
          <a:xfrm>
            <a:off x="12244392" y="1492250"/>
            <a:ext cx="11820526" cy="1073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solidFill>
                  <a:srgbClr val="D5D5D5"/>
                </a:solidFill>
                <a:latin typeface="Andale Mono"/>
                <a:ea typeface="Andale Mono"/>
                <a:cs typeface="Andale Mono"/>
                <a:sym typeface="Andale Mono"/>
              </a:defRPr>
            </a:pPr>
            <a:r>
              <a:t>{</a:t>
            </a:r>
          </a:p>
          <a:p>
            <a:pPr algn="l">
              <a:defRPr>
                <a:solidFill>
                  <a:srgbClr val="D5D5D5"/>
                </a:solidFill>
                <a:latin typeface="Andale Mono"/>
                <a:ea typeface="Andale Mono"/>
                <a:cs typeface="Andale Mono"/>
                <a:sym typeface="Andale Mono"/>
              </a:defRPr>
            </a:pPr>
            <a:r>
              <a:t>  "</a:t>
            </a:r>
            <a:r>
              <a:rPr err="1"/>
              <a:t>userDisplayName</a:t>
            </a:r>
            <a:r>
              <a:t>": </a:t>
            </a:r>
            <a:r>
              <a:rPr>
                <a:solidFill>
                  <a:srgbClr val="367E22"/>
                </a:solidFill>
              </a:rPr>
              <a:t>"Michael Epping"</a:t>
            </a:r>
            <a:r>
              <a:t>,</a:t>
            </a:r>
          </a:p>
          <a:p>
            <a:pPr algn="l">
              <a:defRPr>
                <a:solidFill>
                  <a:srgbClr val="D5D5D5"/>
                </a:solidFill>
                <a:latin typeface="Andale Mono"/>
                <a:ea typeface="Andale Mono"/>
                <a:cs typeface="Andale Mono"/>
                <a:sym typeface="Andale Mono"/>
              </a:defRPr>
            </a:pPr>
            <a:r>
              <a:t>  "</a:t>
            </a:r>
            <a:r>
              <a:rPr err="1"/>
              <a:t>appDisplayName</a:t>
            </a:r>
            <a:r>
              <a:t>": </a:t>
            </a:r>
            <a:r>
              <a:rPr>
                <a:solidFill>
                  <a:srgbClr val="367E22"/>
                </a:solidFill>
              </a:rPr>
              <a:t>"Azure Portal"</a:t>
            </a:r>
            <a:r>
              <a:t>,</a:t>
            </a:r>
          </a:p>
          <a:p>
            <a:pPr algn="l">
              <a:defRPr>
                <a:solidFill>
                  <a:srgbClr val="D5D5D5"/>
                </a:solidFill>
                <a:latin typeface="Andale Mono"/>
                <a:ea typeface="Andale Mono"/>
                <a:cs typeface="Andale Mono"/>
                <a:sym typeface="Andale Mono"/>
              </a:defRPr>
            </a:pPr>
            <a:r>
              <a:t>  "</a:t>
            </a:r>
            <a:r>
              <a:rPr err="1"/>
              <a:t>ipAddress</a:t>
            </a:r>
            <a:r>
              <a:t>": </a:t>
            </a:r>
            <a:r>
              <a:rPr>
                <a:solidFill>
                  <a:srgbClr val="367E22"/>
                </a:solidFill>
              </a:rPr>
              <a:t>"97.113.39.216"</a:t>
            </a:r>
            <a:r>
              <a:t>,</a:t>
            </a:r>
          </a:p>
          <a:p>
            <a:pPr algn="l">
              <a:defRPr>
                <a:solidFill>
                  <a:srgbClr val="D5D5D5"/>
                </a:solidFill>
                <a:latin typeface="Andale Mono"/>
                <a:ea typeface="Andale Mono"/>
                <a:cs typeface="Andale Mono"/>
                <a:sym typeface="Andale Mono"/>
              </a:defRPr>
            </a:pPr>
            <a:r>
              <a:t>  "</a:t>
            </a:r>
            <a:r>
              <a:rPr err="1"/>
              <a:t>clientAppUsed</a:t>
            </a:r>
            <a:r>
              <a:t>": </a:t>
            </a:r>
            <a:r>
              <a:rPr>
                <a:solidFill>
                  <a:srgbClr val="367E22"/>
                </a:solidFill>
              </a:rPr>
              <a:t>"Browser"</a:t>
            </a:r>
            <a:r>
              <a:t>,</a:t>
            </a:r>
          </a:p>
          <a:p>
            <a:pPr algn="l">
              <a:defRPr>
                <a:solidFill>
                  <a:srgbClr val="D5D5D5"/>
                </a:solidFill>
                <a:latin typeface="Andale Mono"/>
                <a:ea typeface="Andale Mono"/>
                <a:cs typeface="Andale Mono"/>
                <a:sym typeface="Andale Mono"/>
              </a:defRPr>
            </a:pPr>
            <a:r>
              <a:t>  "</a:t>
            </a:r>
            <a:r>
              <a:rPr err="1"/>
              <a:t>conditionalAccessStatus</a:t>
            </a:r>
            <a:r>
              <a:t>": </a:t>
            </a:r>
            <a:r>
              <a:rPr>
                <a:solidFill>
                  <a:srgbClr val="367E22"/>
                </a:solidFill>
              </a:rPr>
              <a:t>"success"</a:t>
            </a:r>
            <a:r>
              <a:t>,</a:t>
            </a:r>
          </a:p>
          <a:p>
            <a:pPr algn="l">
              <a:defRPr>
                <a:solidFill>
                  <a:srgbClr val="D5D5D5"/>
                </a:solidFill>
                <a:latin typeface="Andale Mono"/>
                <a:ea typeface="Andale Mono"/>
                <a:cs typeface="Andale Mono"/>
                <a:sym typeface="Andale Mono"/>
              </a:defRPr>
            </a:pPr>
            <a:r>
              <a:t>  "</a:t>
            </a:r>
            <a:r>
              <a:rPr err="1"/>
              <a:t>riskDetail</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riskLevelAggregated</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riskLevelDuringSignIn</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riskState</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resourceDisplayName</a:t>
            </a:r>
            <a:r>
              <a:t>": </a:t>
            </a:r>
            <a:r>
              <a:rPr>
                <a:solidFill>
                  <a:srgbClr val="367E22"/>
                </a:solidFill>
              </a:rPr>
              <a:t>"Windows Azure Service Management API"</a:t>
            </a:r>
            <a:r>
              <a:t>,</a:t>
            </a:r>
          </a:p>
          <a:p>
            <a:pPr algn="l">
              <a:defRPr>
                <a:solidFill>
                  <a:srgbClr val="D5D5D5"/>
                </a:solidFill>
                <a:latin typeface="Andale Mono"/>
                <a:ea typeface="Andale Mono"/>
                <a:cs typeface="Andale Mono"/>
                <a:sym typeface="Andale Mono"/>
              </a:defRPr>
            </a:pPr>
            <a:r>
              <a:t>  "</a:t>
            </a:r>
            <a:r>
              <a:rPr err="1"/>
              <a:t>deviceDetail</a:t>
            </a:r>
            <a:r>
              <a:t>": {</a:t>
            </a:r>
          </a:p>
          <a:p>
            <a:pPr algn="l">
              <a:defRPr>
                <a:solidFill>
                  <a:srgbClr val="D5D5D5"/>
                </a:solidFill>
                <a:latin typeface="Andale Mono"/>
                <a:ea typeface="Andale Mono"/>
                <a:cs typeface="Andale Mono"/>
                <a:sym typeface="Andale Mono"/>
              </a:defRPr>
            </a:pPr>
            <a:r>
              <a:t>    "</a:t>
            </a:r>
            <a:r>
              <a:rPr err="1"/>
              <a:t>deviceId</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displayName</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operatingSystem</a:t>
            </a:r>
            <a:r>
              <a:t>": </a:t>
            </a:r>
            <a:r>
              <a:rPr>
                <a:solidFill>
                  <a:srgbClr val="367E22"/>
                </a:solidFill>
              </a:rPr>
              <a:t>"</a:t>
            </a:r>
            <a:r>
              <a:rPr err="1">
                <a:solidFill>
                  <a:srgbClr val="367E22"/>
                </a:solidFill>
              </a:rPr>
              <a:t>MacOs</a:t>
            </a:r>
            <a:r>
              <a:rPr>
                <a:solidFill>
                  <a:srgbClr val="367E22"/>
                </a:solidFill>
              </a:rPr>
              <a:t>"</a:t>
            </a:r>
            <a:r>
              <a:t>,</a:t>
            </a:r>
          </a:p>
          <a:p>
            <a:pPr algn="l">
              <a:defRPr>
                <a:solidFill>
                  <a:srgbClr val="D5D5D5"/>
                </a:solidFill>
                <a:latin typeface="Andale Mono"/>
                <a:ea typeface="Andale Mono"/>
                <a:cs typeface="Andale Mono"/>
                <a:sym typeface="Andale Mono"/>
              </a:defRPr>
            </a:pPr>
            <a:r>
              <a:t>    "browser": </a:t>
            </a:r>
            <a:r>
              <a:rPr>
                <a:solidFill>
                  <a:srgbClr val="367E22"/>
                </a:solidFill>
              </a:rPr>
              <a:t>"Edge 102.0.1245"</a:t>
            </a:r>
            <a:r>
              <a:t>,</a:t>
            </a:r>
          </a:p>
          <a:p>
            <a:pPr algn="l">
              <a:defRPr>
                <a:solidFill>
                  <a:srgbClr val="D5D5D5"/>
                </a:solidFill>
                <a:latin typeface="Andale Mono"/>
                <a:ea typeface="Andale Mono"/>
                <a:cs typeface="Andale Mono"/>
                <a:sym typeface="Andale Mono"/>
              </a:defRPr>
            </a:pPr>
            <a:r>
              <a:t>    "</a:t>
            </a:r>
            <a:r>
              <a:rPr err="1"/>
              <a:t>isCompliant</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isManaged</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trustType</a:t>
            </a:r>
            <a:r>
              <a:t>": </a:t>
            </a:r>
            <a:r>
              <a:rPr>
                <a:solidFill>
                  <a:srgbClr val="367E22"/>
                </a:solidFill>
              </a:rPr>
              <a:t>""</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"location": {</a:t>
            </a:r>
          </a:p>
          <a:p>
            <a:pPr algn="l">
              <a:defRPr>
                <a:solidFill>
                  <a:srgbClr val="D5D5D5"/>
                </a:solidFill>
                <a:latin typeface="Andale Mono"/>
                <a:ea typeface="Andale Mono"/>
                <a:cs typeface="Andale Mono"/>
                <a:sym typeface="Andale Mono"/>
              </a:defRPr>
            </a:pPr>
            <a:r>
              <a:t>    "city": </a:t>
            </a:r>
            <a:r>
              <a:rPr>
                <a:solidFill>
                  <a:srgbClr val="367E22"/>
                </a:solidFill>
              </a:rPr>
              <a:t>"Seattle"</a:t>
            </a:r>
            <a:r>
              <a:t>,</a:t>
            </a:r>
          </a:p>
          <a:p>
            <a:pPr algn="l">
              <a:defRPr>
                <a:solidFill>
                  <a:srgbClr val="D5D5D5"/>
                </a:solidFill>
                <a:latin typeface="Andale Mono"/>
                <a:ea typeface="Andale Mono"/>
                <a:cs typeface="Andale Mono"/>
                <a:sym typeface="Andale Mono"/>
              </a:defRPr>
            </a:pPr>
            <a:r>
              <a:t>    "state": </a:t>
            </a:r>
            <a:r>
              <a:rPr>
                <a:solidFill>
                  <a:srgbClr val="367E22"/>
                </a:solidFill>
              </a:rPr>
              <a:t>"Washington"</a:t>
            </a:r>
            <a:r>
              <a:t>,</a:t>
            </a:r>
          </a:p>
          <a:p>
            <a:pPr algn="l">
              <a:defRPr>
                <a:solidFill>
                  <a:srgbClr val="D5D5D5"/>
                </a:solidFill>
                <a:latin typeface="Andale Mono"/>
                <a:ea typeface="Andale Mono"/>
                <a:cs typeface="Andale Mono"/>
                <a:sym typeface="Andale Mono"/>
              </a:defRPr>
            </a:pPr>
            <a:r>
              <a:t>    "</a:t>
            </a:r>
            <a:r>
              <a:rPr err="1"/>
              <a:t>countryOrRegion</a:t>
            </a:r>
            <a:r>
              <a:t>": </a:t>
            </a:r>
            <a:r>
              <a:rPr>
                <a:solidFill>
                  <a:srgbClr val="367E22"/>
                </a:solidFill>
              </a:rPr>
              <a:t>"US"</a:t>
            </a:r>
            <a:r>
              <a:t>,</a:t>
            </a:r>
          </a:p>
          <a:p>
            <a:pPr algn="l">
              <a:defRPr>
                <a:solidFill>
                  <a:srgbClr val="D5D5D5"/>
                </a:solidFill>
                <a:latin typeface="Andale Mono"/>
                <a:ea typeface="Andale Mono"/>
                <a:cs typeface="Andale Mono"/>
                <a:sym typeface="Andale Mono"/>
              </a:defRPr>
            </a:pPr>
            <a:r>
              <a:t>    "</a:t>
            </a:r>
            <a:r>
              <a:rPr err="1"/>
              <a:t>geoCoordinates</a:t>
            </a:r>
            <a:r>
              <a:t>": {</a:t>
            </a:r>
          </a:p>
          <a:p>
            <a:pPr algn="l">
              <a:defRPr>
                <a:solidFill>
                  <a:srgbClr val="D5D5D5"/>
                </a:solidFill>
                <a:latin typeface="Andale Mono"/>
                <a:ea typeface="Andale Mono"/>
                <a:cs typeface="Andale Mono"/>
                <a:sym typeface="Andale Mono"/>
              </a:defRPr>
            </a:pPr>
            <a:r>
              <a:t>      "altitude": </a:t>
            </a:r>
            <a:r>
              <a:rPr>
                <a:solidFill>
                  <a:srgbClr val="929292"/>
                </a:solidFill>
              </a:rPr>
              <a:t>null</a:t>
            </a:r>
            <a:r>
              <a:t>,</a:t>
            </a:r>
          </a:p>
          <a:p>
            <a:pPr algn="l">
              <a:defRPr>
                <a:solidFill>
                  <a:srgbClr val="D5D5D5"/>
                </a:solidFill>
                <a:latin typeface="Andale Mono"/>
                <a:ea typeface="Andale Mono"/>
                <a:cs typeface="Andale Mono"/>
                <a:sym typeface="Andale Mono"/>
              </a:defRPr>
            </a:pPr>
            <a:r>
              <a:t>      "latitude": </a:t>
            </a:r>
            <a:r>
              <a:rPr>
                <a:solidFill>
                  <a:srgbClr val="EB3223"/>
                </a:solidFill>
              </a:rPr>
              <a:t>47.61837</a:t>
            </a:r>
            <a:r>
              <a:t>,</a:t>
            </a:r>
          </a:p>
          <a:p>
            <a:pPr algn="l">
              <a:defRPr>
                <a:solidFill>
                  <a:srgbClr val="D5D5D5"/>
                </a:solidFill>
                <a:latin typeface="Andale Mono"/>
                <a:ea typeface="Andale Mono"/>
                <a:cs typeface="Andale Mono"/>
                <a:sym typeface="Andale Mono"/>
              </a:defRPr>
            </a:pPr>
            <a:r>
              <a:t>      "longitude": </a:t>
            </a:r>
            <a:r>
              <a:rPr>
                <a:solidFill>
                  <a:srgbClr val="EB3223"/>
                </a:solidFill>
              </a:rPr>
              <a:t>-122.3142</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a:t>
            </a:r>
          </a:p>
        </p:txBody>
      </p:sp>
      <p:sp>
        <p:nvSpPr>
          <p:cNvPr id="184" name="Line"/>
          <p:cNvSpPr/>
          <p:nvPr/>
        </p:nvSpPr>
        <p:spPr>
          <a:xfrm flipH="1" flipV="1">
            <a:off x="16804390" y="7321692"/>
            <a:ext cx="3514752" cy="2238116"/>
          </a:xfrm>
          <a:prstGeom prst="line">
            <a:avLst/>
          </a:prstGeom>
          <a:ln w="203200">
            <a:solidFill>
              <a:schemeClr val="accent5"/>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7995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animEffect transition="in" filter="fade">
                                      <p:cBhvr>
                                        <p:cTn id="11" dur="500"/>
                                        <p:tgtEl>
                                          <p:spTgt spid="18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animEffect transition="in" filter="fade">
                                      <p:cBhvr>
                                        <p:cTn id="15" dur="500"/>
                                        <p:tgtEl>
                                          <p:spTgt spid="18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xEl>
                                              <p:pRg st="4" end="4"/>
                                            </p:txEl>
                                          </p:spTgt>
                                        </p:tgtEl>
                                        <p:attrNameLst>
                                          <p:attrName>style.visibility</p:attrName>
                                        </p:attrNameLst>
                                      </p:cBhvr>
                                      <p:to>
                                        <p:strVal val="visible"/>
                                      </p:to>
                                    </p:set>
                                    <p:animEffect transition="in" filter="fade">
                                      <p:cBhvr>
                                        <p:cTn id="18" dur="500"/>
                                        <p:tgtEl>
                                          <p:spTgt spid="18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3">
                                            <p:txEl>
                                              <p:pRg st="5" end="5"/>
                                            </p:txEl>
                                          </p:spTgt>
                                        </p:tgtEl>
                                        <p:attrNameLst>
                                          <p:attrName>style.visibility</p:attrName>
                                        </p:attrNameLst>
                                      </p:cBhvr>
                                      <p:to>
                                        <p:strVal val="visible"/>
                                      </p:to>
                                    </p:set>
                                    <p:animEffect transition="in" filter="fade">
                                      <p:cBhvr>
                                        <p:cTn id="21" dur="500"/>
                                        <p:tgtEl>
                                          <p:spTgt spid="18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xEl>
                                              <p:pRg st="6" end="6"/>
                                            </p:txEl>
                                          </p:spTgt>
                                        </p:tgtEl>
                                        <p:attrNameLst>
                                          <p:attrName>style.visibility</p:attrName>
                                        </p:attrNameLst>
                                      </p:cBhvr>
                                      <p:to>
                                        <p:strVal val="visible"/>
                                      </p:to>
                                    </p:set>
                                    <p:animEffect transition="in" filter="fade">
                                      <p:cBhvr>
                                        <p:cTn id="24" dur="500"/>
                                        <p:tgtEl>
                                          <p:spTgt spid="18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3">
                                            <p:txEl>
                                              <p:pRg st="7" end="7"/>
                                            </p:txEl>
                                          </p:spTgt>
                                        </p:tgtEl>
                                        <p:attrNameLst>
                                          <p:attrName>style.visibility</p:attrName>
                                        </p:attrNameLst>
                                      </p:cBhvr>
                                      <p:to>
                                        <p:strVal val="visible"/>
                                      </p:to>
                                    </p:set>
                                    <p:animEffect transition="in" filter="fade">
                                      <p:cBhvr>
                                        <p:cTn id="27" dur="500"/>
                                        <p:tgtEl>
                                          <p:spTgt spid="183">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83">
                                            <p:txEl>
                                              <p:pRg st="8" end="8"/>
                                            </p:txEl>
                                          </p:spTgt>
                                        </p:tgtEl>
                                        <p:attrNameLst>
                                          <p:attrName>style.visibility</p:attrName>
                                        </p:attrNameLst>
                                      </p:cBhvr>
                                      <p:to>
                                        <p:strVal val="visible"/>
                                      </p:to>
                                    </p:set>
                                    <p:animEffect transition="in" filter="fade">
                                      <p:cBhvr>
                                        <p:cTn id="31" dur="500"/>
                                        <p:tgtEl>
                                          <p:spTgt spid="18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3">
                                            <p:txEl>
                                              <p:pRg st="9" end="9"/>
                                            </p:txEl>
                                          </p:spTgt>
                                        </p:tgtEl>
                                        <p:attrNameLst>
                                          <p:attrName>style.visibility</p:attrName>
                                        </p:attrNameLst>
                                      </p:cBhvr>
                                      <p:to>
                                        <p:strVal val="visible"/>
                                      </p:to>
                                    </p:set>
                                    <p:animEffect transition="in" filter="fade">
                                      <p:cBhvr>
                                        <p:cTn id="34" dur="5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5400"/>
              <a:t>Conditional Access Evaluation Phase</a:t>
            </a:r>
          </a:p>
        </p:txBody>
      </p:sp>
      <p:sp>
        <p:nvSpPr>
          <p:cNvPr id="183" name="Conditional Access collects this type of data on every auth attempt…"/>
          <p:cNvSpPr txBox="1">
            <a:spLocks noGrp="1"/>
          </p:cNvSpPr>
          <p:nvPr>
            <p:ph type="body" sz="half" idx="1"/>
          </p:nvPr>
        </p:nvSpPr>
        <p:spPr>
          <a:prstGeom prst="rect">
            <a:avLst/>
          </a:prstGeom>
        </p:spPr>
        <p:txBody>
          <a:bodyPr/>
          <a:lstStyle/>
          <a:p>
            <a:pPr marL="497331" indent="-497331" defTabSz="2170176">
              <a:spcBef>
                <a:spcPts val="2100"/>
              </a:spcBef>
              <a:defRPr sz="4272"/>
            </a:pPr>
            <a:r>
              <a:t>Conditional Access collects this type of data on every auth attempt</a:t>
            </a:r>
          </a:p>
          <a:p>
            <a:pPr marL="994663" lvl="1" indent="-497331" defTabSz="2170176">
              <a:spcBef>
                <a:spcPts val="2100"/>
              </a:spcBef>
              <a:defRPr sz="4272"/>
            </a:pPr>
            <a:r>
              <a:t>Interactive AND non-interactive</a:t>
            </a:r>
          </a:p>
          <a:p>
            <a:pPr marL="497331" indent="-497331" defTabSz="2170176">
              <a:spcBef>
                <a:spcPts val="2100"/>
              </a:spcBef>
              <a:defRPr sz="4272"/>
            </a:pPr>
            <a:r>
              <a:t>Common Policies might take one of these actions for this type of sign-in:</a:t>
            </a:r>
          </a:p>
          <a:p>
            <a:pPr marL="994663" lvl="1" indent="-497331" defTabSz="2170176">
              <a:spcBef>
                <a:spcPts val="2100"/>
              </a:spcBef>
              <a:defRPr sz="4272"/>
            </a:pPr>
            <a:r>
              <a:t>Block access since device is not compliant</a:t>
            </a:r>
          </a:p>
          <a:p>
            <a:pPr marL="994663" lvl="1" indent="-497331" defTabSz="2170176">
              <a:spcBef>
                <a:spcPts val="2100"/>
              </a:spcBef>
              <a:defRPr sz="4272"/>
            </a:pPr>
            <a:r>
              <a:t>Grant access, but set a Sign-In Frequency to 2 hours</a:t>
            </a:r>
          </a:p>
        </p:txBody>
      </p:sp>
      <p:sp>
        <p:nvSpPr>
          <p:cNvPr id="185" name="{…"/>
          <p:cNvSpPr txBox="1"/>
          <p:nvPr/>
        </p:nvSpPr>
        <p:spPr>
          <a:xfrm>
            <a:off x="12244392" y="1492250"/>
            <a:ext cx="11820526" cy="107315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defRPr>
                <a:solidFill>
                  <a:srgbClr val="D5D5D5"/>
                </a:solidFill>
                <a:latin typeface="Andale Mono"/>
                <a:ea typeface="Andale Mono"/>
                <a:cs typeface="Andale Mono"/>
                <a:sym typeface="Andale Mono"/>
              </a:defRPr>
            </a:pPr>
            <a:r>
              <a:t>{</a:t>
            </a:r>
          </a:p>
          <a:p>
            <a:pPr algn="l">
              <a:defRPr>
                <a:solidFill>
                  <a:srgbClr val="D5D5D5"/>
                </a:solidFill>
                <a:latin typeface="Andale Mono"/>
                <a:ea typeface="Andale Mono"/>
                <a:cs typeface="Andale Mono"/>
                <a:sym typeface="Andale Mono"/>
              </a:defRPr>
            </a:pPr>
            <a:r>
              <a:t>  "</a:t>
            </a:r>
            <a:r>
              <a:rPr err="1"/>
              <a:t>userDisplayName</a:t>
            </a:r>
            <a:r>
              <a:t>": </a:t>
            </a:r>
            <a:r>
              <a:rPr>
                <a:solidFill>
                  <a:srgbClr val="367E22"/>
                </a:solidFill>
              </a:rPr>
              <a:t>"Michael Epping"</a:t>
            </a:r>
            <a:r>
              <a:t>,</a:t>
            </a:r>
          </a:p>
          <a:p>
            <a:pPr algn="l">
              <a:defRPr>
                <a:solidFill>
                  <a:srgbClr val="D5D5D5"/>
                </a:solidFill>
                <a:latin typeface="Andale Mono"/>
                <a:ea typeface="Andale Mono"/>
                <a:cs typeface="Andale Mono"/>
                <a:sym typeface="Andale Mono"/>
              </a:defRPr>
            </a:pPr>
            <a:r>
              <a:t>  "</a:t>
            </a:r>
            <a:r>
              <a:rPr err="1"/>
              <a:t>appDisplayName</a:t>
            </a:r>
            <a:r>
              <a:t>": </a:t>
            </a:r>
            <a:r>
              <a:rPr>
                <a:solidFill>
                  <a:srgbClr val="367E22"/>
                </a:solidFill>
              </a:rPr>
              <a:t>"Azure Portal"</a:t>
            </a:r>
            <a:r>
              <a:t>,</a:t>
            </a:r>
          </a:p>
          <a:p>
            <a:pPr algn="l">
              <a:defRPr>
                <a:solidFill>
                  <a:srgbClr val="D5D5D5"/>
                </a:solidFill>
                <a:latin typeface="Andale Mono"/>
                <a:ea typeface="Andale Mono"/>
                <a:cs typeface="Andale Mono"/>
                <a:sym typeface="Andale Mono"/>
              </a:defRPr>
            </a:pPr>
            <a:r>
              <a:t>  "</a:t>
            </a:r>
            <a:r>
              <a:rPr err="1"/>
              <a:t>ipAddress</a:t>
            </a:r>
            <a:r>
              <a:t>": </a:t>
            </a:r>
            <a:r>
              <a:rPr>
                <a:solidFill>
                  <a:srgbClr val="367E22"/>
                </a:solidFill>
              </a:rPr>
              <a:t>"97.113.39.216"</a:t>
            </a:r>
            <a:r>
              <a:t>,</a:t>
            </a:r>
          </a:p>
          <a:p>
            <a:pPr algn="l">
              <a:defRPr>
                <a:solidFill>
                  <a:srgbClr val="D5D5D5"/>
                </a:solidFill>
                <a:latin typeface="Andale Mono"/>
                <a:ea typeface="Andale Mono"/>
                <a:cs typeface="Andale Mono"/>
                <a:sym typeface="Andale Mono"/>
              </a:defRPr>
            </a:pPr>
            <a:r>
              <a:t>  "</a:t>
            </a:r>
            <a:r>
              <a:rPr err="1"/>
              <a:t>clientAppUsed</a:t>
            </a:r>
            <a:r>
              <a:t>": </a:t>
            </a:r>
            <a:r>
              <a:rPr>
                <a:solidFill>
                  <a:srgbClr val="367E22"/>
                </a:solidFill>
              </a:rPr>
              <a:t>"Browser"</a:t>
            </a:r>
            <a:r>
              <a:t>,</a:t>
            </a:r>
          </a:p>
          <a:p>
            <a:pPr algn="l">
              <a:defRPr>
                <a:solidFill>
                  <a:srgbClr val="D5D5D5"/>
                </a:solidFill>
                <a:latin typeface="Andale Mono"/>
                <a:ea typeface="Andale Mono"/>
                <a:cs typeface="Andale Mono"/>
                <a:sym typeface="Andale Mono"/>
              </a:defRPr>
            </a:pPr>
            <a:r>
              <a:t>  "</a:t>
            </a:r>
            <a:r>
              <a:rPr err="1"/>
              <a:t>conditionalAccessStatus</a:t>
            </a:r>
            <a:r>
              <a:t>": </a:t>
            </a:r>
            <a:r>
              <a:rPr>
                <a:solidFill>
                  <a:srgbClr val="367E22"/>
                </a:solidFill>
              </a:rPr>
              <a:t>"success"</a:t>
            </a:r>
            <a:r>
              <a:t>,</a:t>
            </a:r>
          </a:p>
          <a:p>
            <a:pPr algn="l">
              <a:defRPr>
                <a:solidFill>
                  <a:srgbClr val="D5D5D5"/>
                </a:solidFill>
                <a:latin typeface="Andale Mono"/>
                <a:ea typeface="Andale Mono"/>
                <a:cs typeface="Andale Mono"/>
                <a:sym typeface="Andale Mono"/>
              </a:defRPr>
            </a:pPr>
            <a:r>
              <a:t>  "</a:t>
            </a:r>
            <a:r>
              <a:rPr err="1"/>
              <a:t>riskDetail</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riskLevelAggregated</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riskLevelDuringSignIn</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riskState</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resourceDisplayName</a:t>
            </a:r>
            <a:r>
              <a:t>": </a:t>
            </a:r>
            <a:r>
              <a:rPr>
                <a:solidFill>
                  <a:srgbClr val="367E22"/>
                </a:solidFill>
              </a:rPr>
              <a:t>"Windows Azure Service Management API"</a:t>
            </a:r>
            <a:r>
              <a:t>,</a:t>
            </a:r>
          </a:p>
          <a:p>
            <a:pPr algn="l">
              <a:defRPr>
                <a:solidFill>
                  <a:srgbClr val="D5D5D5"/>
                </a:solidFill>
                <a:latin typeface="Andale Mono"/>
                <a:ea typeface="Andale Mono"/>
                <a:cs typeface="Andale Mono"/>
                <a:sym typeface="Andale Mono"/>
              </a:defRPr>
            </a:pPr>
            <a:r>
              <a:t>  "</a:t>
            </a:r>
            <a:r>
              <a:rPr err="1"/>
              <a:t>deviceDetail</a:t>
            </a:r>
            <a:r>
              <a:t>": {</a:t>
            </a:r>
          </a:p>
          <a:p>
            <a:pPr algn="l">
              <a:defRPr>
                <a:solidFill>
                  <a:srgbClr val="D5D5D5"/>
                </a:solidFill>
                <a:latin typeface="Andale Mono"/>
                <a:ea typeface="Andale Mono"/>
                <a:cs typeface="Andale Mono"/>
                <a:sym typeface="Andale Mono"/>
              </a:defRPr>
            </a:pPr>
            <a:r>
              <a:t>    "</a:t>
            </a:r>
            <a:r>
              <a:rPr err="1"/>
              <a:t>deviceId</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displayName</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operatingSystem</a:t>
            </a:r>
            <a:r>
              <a:t>": </a:t>
            </a:r>
            <a:r>
              <a:rPr>
                <a:solidFill>
                  <a:srgbClr val="367E22"/>
                </a:solidFill>
              </a:rPr>
              <a:t>"</a:t>
            </a:r>
            <a:r>
              <a:rPr err="1">
                <a:solidFill>
                  <a:srgbClr val="367E22"/>
                </a:solidFill>
              </a:rPr>
              <a:t>MacOs</a:t>
            </a:r>
            <a:r>
              <a:rPr>
                <a:solidFill>
                  <a:srgbClr val="367E22"/>
                </a:solidFill>
              </a:rPr>
              <a:t>"</a:t>
            </a:r>
            <a:r>
              <a:t>,</a:t>
            </a:r>
          </a:p>
          <a:p>
            <a:pPr algn="l">
              <a:defRPr>
                <a:solidFill>
                  <a:srgbClr val="D5D5D5"/>
                </a:solidFill>
                <a:latin typeface="Andale Mono"/>
                <a:ea typeface="Andale Mono"/>
                <a:cs typeface="Andale Mono"/>
                <a:sym typeface="Andale Mono"/>
              </a:defRPr>
            </a:pPr>
            <a:r>
              <a:t>    "browser": </a:t>
            </a:r>
            <a:r>
              <a:rPr>
                <a:solidFill>
                  <a:srgbClr val="367E22"/>
                </a:solidFill>
              </a:rPr>
              <a:t>"Edge 102.0.1245"</a:t>
            </a:r>
            <a:r>
              <a:t>,</a:t>
            </a:r>
          </a:p>
          <a:p>
            <a:pPr algn="l">
              <a:defRPr>
                <a:solidFill>
                  <a:srgbClr val="D5D5D5"/>
                </a:solidFill>
                <a:latin typeface="Andale Mono"/>
                <a:ea typeface="Andale Mono"/>
                <a:cs typeface="Andale Mono"/>
                <a:sym typeface="Andale Mono"/>
              </a:defRPr>
            </a:pPr>
            <a:r>
              <a:t>    "</a:t>
            </a:r>
            <a:r>
              <a:rPr err="1"/>
              <a:t>isCompliant</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isManaged</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trustType</a:t>
            </a:r>
            <a:r>
              <a:t>": </a:t>
            </a:r>
            <a:r>
              <a:rPr>
                <a:solidFill>
                  <a:srgbClr val="367E22"/>
                </a:solidFill>
              </a:rPr>
              <a:t>""</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"location": {</a:t>
            </a:r>
          </a:p>
          <a:p>
            <a:pPr algn="l">
              <a:defRPr>
                <a:solidFill>
                  <a:srgbClr val="D5D5D5"/>
                </a:solidFill>
                <a:latin typeface="Andale Mono"/>
                <a:ea typeface="Andale Mono"/>
                <a:cs typeface="Andale Mono"/>
                <a:sym typeface="Andale Mono"/>
              </a:defRPr>
            </a:pPr>
            <a:r>
              <a:t>    "city": </a:t>
            </a:r>
            <a:r>
              <a:rPr>
                <a:solidFill>
                  <a:srgbClr val="367E22"/>
                </a:solidFill>
              </a:rPr>
              <a:t>"Seattle"</a:t>
            </a:r>
            <a:r>
              <a:t>,</a:t>
            </a:r>
          </a:p>
          <a:p>
            <a:pPr algn="l">
              <a:defRPr>
                <a:solidFill>
                  <a:srgbClr val="D5D5D5"/>
                </a:solidFill>
                <a:latin typeface="Andale Mono"/>
                <a:ea typeface="Andale Mono"/>
                <a:cs typeface="Andale Mono"/>
                <a:sym typeface="Andale Mono"/>
              </a:defRPr>
            </a:pPr>
            <a:r>
              <a:t>    "state": </a:t>
            </a:r>
            <a:r>
              <a:rPr>
                <a:solidFill>
                  <a:srgbClr val="367E22"/>
                </a:solidFill>
              </a:rPr>
              <a:t>"Washington"</a:t>
            </a:r>
            <a:r>
              <a:t>,</a:t>
            </a:r>
          </a:p>
          <a:p>
            <a:pPr algn="l">
              <a:defRPr>
                <a:solidFill>
                  <a:srgbClr val="D5D5D5"/>
                </a:solidFill>
                <a:latin typeface="Andale Mono"/>
                <a:ea typeface="Andale Mono"/>
                <a:cs typeface="Andale Mono"/>
                <a:sym typeface="Andale Mono"/>
              </a:defRPr>
            </a:pPr>
            <a:r>
              <a:t>    "</a:t>
            </a:r>
            <a:r>
              <a:rPr err="1"/>
              <a:t>countryOrRegion</a:t>
            </a:r>
            <a:r>
              <a:t>": </a:t>
            </a:r>
            <a:r>
              <a:rPr>
                <a:solidFill>
                  <a:srgbClr val="367E22"/>
                </a:solidFill>
              </a:rPr>
              <a:t>"US"</a:t>
            </a:r>
            <a:r>
              <a:t>,</a:t>
            </a:r>
          </a:p>
          <a:p>
            <a:pPr algn="l">
              <a:defRPr>
                <a:solidFill>
                  <a:srgbClr val="D5D5D5"/>
                </a:solidFill>
                <a:latin typeface="Andale Mono"/>
                <a:ea typeface="Andale Mono"/>
                <a:cs typeface="Andale Mono"/>
                <a:sym typeface="Andale Mono"/>
              </a:defRPr>
            </a:pPr>
            <a:r>
              <a:t>    "</a:t>
            </a:r>
            <a:r>
              <a:rPr err="1"/>
              <a:t>geoCoordinates</a:t>
            </a:r>
            <a:r>
              <a:t>": {</a:t>
            </a:r>
          </a:p>
          <a:p>
            <a:pPr algn="l">
              <a:defRPr>
                <a:solidFill>
                  <a:srgbClr val="D5D5D5"/>
                </a:solidFill>
                <a:latin typeface="Andale Mono"/>
                <a:ea typeface="Andale Mono"/>
                <a:cs typeface="Andale Mono"/>
                <a:sym typeface="Andale Mono"/>
              </a:defRPr>
            </a:pPr>
            <a:r>
              <a:t>      "altitude": </a:t>
            </a:r>
            <a:r>
              <a:rPr>
                <a:solidFill>
                  <a:srgbClr val="929292"/>
                </a:solidFill>
              </a:rPr>
              <a:t>null</a:t>
            </a:r>
            <a:r>
              <a:t>,</a:t>
            </a:r>
          </a:p>
          <a:p>
            <a:pPr algn="l">
              <a:defRPr>
                <a:solidFill>
                  <a:srgbClr val="D5D5D5"/>
                </a:solidFill>
                <a:latin typeface="Andale Mono"/>
                <a:ea typeface="Andale Mono"/>
                <a:cs typeface="Andale Mono"/>
                <a:sym typeface="Andale Mono"/>
              </a:defRPr>
            </a:pPr>
            <a:r>
              <a:t>      "latitude": </a:t>
            </a:r>
            <a:r>
              <a:rPr>
                <a:solidFill>
                  <a:srgbClr val="EB3223"/>
                </a:solidFill>
              </a:rPr>
              <a:t>47.61837</a:t>
            </a:r>
            <a:r>
              <a:t>,</a:t>
            </a:r>
          </a:p>
          <a:p>
            <a:pPr algn="l">
              <a:defRPr>
                <a:solidFill>
                  <a:srgbClr val="D5D5D5"/>
                </a:solidFill>
                <a:latin typeface="Andale Mono"/>
                <a:ea typeface="Andale Mono"/>
                <a:cs typeface="Andale Mono"/>
                <a:sym typeface="Andale Mono"/>
              </a:defRPr>
            </a:pPr>
            <a:r>
              <a:t>      "longitude": </a:t>
            </a:r>
            <a:r>
              <a:rPr>
                <a:solidFill>
                  <a:srgbClr val="EB3223"/>
                </a:solidFill>
              </a:rPr>
              <a:t>-122.3142</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a:t>
            </a:r>
          </a:p>
        </p:txBody>
      </p:sp>
      <p:sp>
        <p:nvSpPr>
          <p:cNvPr id="184" name="Line"/>
          <p:cNvSpPr/>
          <p:nvPr/>
        </p:nvSpPr>
        <p:spPr>
          <a:xfrm flipH="1" flipV="1">
            <a:off x="16804390" y="7321692"/>
            <a:ext cx="3514752" cy="2238116"/>
          </a:xfrm>
          <a:prstGeom prst="line">
            <a:avLst/>
          </a:prstGeom>
          <a:ln w="203200">
            <a:solidFill>
              <a:schemeClr val="accent5"/>
            </a:solidFill>
            <a:miter lim="400000"/>
            <a:tailEnd type="triangle"/>
          </a:ln>
        </p:spPr>
        <p:txBody>
          <a:bodyPr lIns="50800" tIns="50800" rIns="50800" bIns="50800" anchor="ctr"/>
          <a:lstStyle/>
          <a:p>
            <a:endParaRP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2" end="2"/>
                                            </p:txEl>
                                          </p:spTgt>
                                        </p:tgtEl>
                                        <p:attrNameLst>
                                          <p:attrName>style.visibility</p:attrName>
                                        </p:attrNameLst>
                                      </p:cBhvr>
                                      <p:to>
                                        <p:strVal val="visible"/>
                                      </p:to>
                                    </p:set>
                                    <p:animEffect transition="in" filter="fade">
                                      <p:cBhvr>
                                        <p:cTn id="12" dur="500"/>
                                        <p:tgtEl>
                                          <p:spTgt spid="1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3" end="3"/>
                                            </p:txEl>
                                          </p:spTgt>
                                        </p:tgtEl>
                                        <p:attrNameLst>
                                          <p:attrName>style.visibility</p:attrName>
                                        </p:attrNameLst>
                                      </p:cBhvr>
                                      <p:to>
                                        <p:strVal val="visible"/>
                                      </p:to>
                                    </p:set>
                                    <p:animEffect transition="in" filter="fade">
                                      <p:cBhvr>
                                        <p:cTn id="17" dur="500"/>
                                        <p:tgtEl>
                                          <p:spTgt spid="1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xEl>
                                              <p:pRg st="4" end="4"/>
                                            </p:txEl>
                                          </p:spTgt>
                                        </p:tgtEl>
                                        <p:attrNameLst>
                                          <p:attrName>style.visibility</p:attrName>
                                        </p:attrNameLst>
                                      </p:cBhvr>
                                      <p:to>
                                        <p:strVal val="visible"/>
                                      </p:to>
                                    </p:set>
                                    <p:animEffect transition="in" filter="fade">
                                      <p:cBhvr>
                                        <p:cTn id="22" dur="500"/>
                                        <p:tgtEl>
                                          <p:spTgt spid="1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3493</Words>
  <Application>Microsoft Macintosh PowerPoint</Application>
  <PresentationFormat>Custom</PresentationFormat>
  <Paragraphs>502</Paragraphs>
  <Slides>46</Slides>
  <Notes>17</Notes>
  <HiddenSlides>6</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Andale Mono</vt:lpstr>
      <vt:lpstr>Arial</vt:lpstr>
      <vt:lpstr>Calibri</vt:lpstr>
      <vt:lpstr>Consolas</vt:lpstr>
      <vt:lpstr>Graphik</vt:lpstr>
      <vt:lpstr>Graphik Semibold</vt:lpstr>
      <vt:lpstr>Graphik-Medium</vt:lpstr>
      <vt:lpstr>Helvetica Neue</vt:lpstr>
      <vt:lpstr>Segoe UI</vt:lpstr>
      <vt:lpstr>Segoe UI Semibold</vt:lpstr>
      <vt:lpstr>Segoe UI Semilight</vt:lpstr>
      <vt:lpstr>Wingdings</vt:lpstr>
      <vt:lpstr>22_ColorGradient</vt:lpstr>
      <vt:lpstr>5-50203_Microsoft_Ignite_Template</vt:lpstr>
      <vt:lpstr>1_WHITE TEMPLATE</vt:lpstr>
      <vt:lpstr>Top 5 Ways to Improve your Apple End User Experience in AAD/M365</vt:lpstr>
      <vt:lpstr>Intro</vt:lpstr>
      <vt:lpstr>Agenda</vt:lpstr>
      <vt:lpstr>What is Azure AD and Conditional Access?</vt:lpstr>
      <vt:lpstr>Azure AD</vt:lpstr>
      <vt:lpstr>Azure AD Protocols</vt:lpstr>
      <vt:lpstr>Conditional Access</vt:lpstr>
      <vt:lpstr>Conditional Access Evaluation Phase</vt:lpstr>
      <vt:lpstr>Conditional Access Evaluation Phase</vt:lpstr>
      <vt:lpstr>Common Policies</vt:lpstr>
      <vt:lpstr>Sample Policy</vt:lpstr>
      <vt:lpstr>Agenda</vt:lpstr>
      <vt:lpstr>PowerPoint Presentation</vt:lpstr>
      <vt:lpstr>Customer Case Study</vt:lpstr>
      <vt:lpstr>Why Prompting is Bad</vt:lpstr>
      <vt:lpstr>PowerPoint Presentation</vt:lpstr>
      <vt:lpstr>Agenda</vt:lpstr>
      <vt:lpstr>Recommendation 1: Determine if you have a prompting problem</vt:lpstr>
      <vt:lpstr>Recommendation 2: Enroll in MDM, Use Device Compliance</vt:lpstr>
      <vt:lpstr>Recommendation 2: Enroll in MDM, Use Device Compliance</vt:lpstr>
      <vt:lpstr>Recommendation 3: Set up SSO Infrastructure</vt:lpstr>
      <vt:lpstr>Recommendation 3: SSO Infrastructure - Let’s Start with Kerberos</vt:lpstr>
      <vt:lpstr>Recommendation 3: SSO Infrastructure - Let’s Start with Kerberos</vt:lpstr>
      <vt:lpstr>Recommendation 3: SSO Infrastructure - Let’s Start with Kerberos</vt:lpstr>
      <vt:lpstr>Recommendation 3: SSO - Let’s Start with Kerberos</vt:lpstr>
      <vt:lpstr>Recommendation 3: SSO – Modernize w/ Modern Auth</vt:lpstr>
      <vt:lpstr>Recommendation 3: SSO – Modernize w/ Modern Auth</vt:lpstr>
      <vt:lpstr>PowerPoint Presentation</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4: Authenticator App and Passwordless</vt:lpstr>
      <vt:lpstr>Recommendation 4: Authenticator App and Passwordless</vt:lpstr>
      <vt:lpstr>Recommendation 5: SSO All the things! </vt:lpstr>
      <vt:lpstr>Recommendation 5: SSO All the things! </vt:lpstr>
      <vt:lpstr>Recommendation 5: SSO All the things!  3000+ pre-integrated apps in the gallery</vt:lpstr>
      <vt:lpstr>Recommendation 5: SSO All the things! Moving your on-premises apps to Azure AD</vt:lpstr>
      <vt:lpstr>Recommendation 5: SSO All the things! Application Proxy</vt:lpstr>
      <vt:lpstr>Recommendation 5: SSO All the things!</vt:lpstr>
      <vt:lpstr>Agenda</vt:lpstr>
      <vt:lpstr>Recap &amp; Go Dos!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2022-07-11T17:44:04Z</dcterms:modified>
</cp:coreProperties>
</file>